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37"/>
  </p:notesMasterIdLst>
  <p:handoutMasterIdLst>
    <p:handoutMasterId r:id="rId38"/>
  </p:handoutMasterIdLst>
  <p:sldIdLst>
    <p:sldId id="256" r:id="rId2"/>
    <p:sldId id="412" r:id="rId3"/>
    <p:sldId id="430" r:id="rId4"/>
    <p:sldId id="427" r:id="rId5"/>
    <p:sldId id="428" r:id="rId6"/>
    <p:sldId id="429" r:id="rId7"/>
    <p:sldId id="432" r:id="rId8"/>
    <p:sldId id="413" r:id="rId9"/>
    <p:sldId id="414" r:id="rId10"/>
    <p:sldId id="449" r:id="rId11"/>
    <p:sldId id="415" r:id="rId12"/>
    <p:sldId id="425" r:id="rId13"/>
    <p:sldId id="416" r:id="rId14"/>
    <p:sldId id="433" r:id="rId15"/>
    <p:sldId id="418" r:id="rId16"/>
    <p:sldId id="434" r:id="rId17"/>
    <p:sldId id="435" r:id="rId18"/>
    <p:sldId id="419" r:id="rId19"/>
    <p:sldId id="438" r:id="rId20"/>
    <p:sldId id="437" r:id="rId21"/>
    <p:sldId id="439" r:id="rId22"/>
    <p:sldId id="420" r:id="rId23"/>
    <p:sldId id="440" r:id="rId24"/>
    <p:sldId id="441" r:id="rId25"/>
    <p:sldId id="442" r:id="rId26"/>
    <p:sldId id="421" r:id="rId27"/>
    <p:sldId id="443" r:id="rId28"/>
    <p:sldId id="444" r:id="rId29"/>
    <p:sldId id="423" r:id="rId30"/>
    <p:sldId id="445" r:id="rId31"/>
    <p:sldId id="446" r:id="rId32"/>
    <p:sldId id="447" r:id="rId33"/>
    <p:sldId id="422" r:id="rId34"/>
    <p:sldId id="424" r:id="rId35"/>
    <p:sldId id="448" r:id="rId36"/>
  </p:sldIdLst>
  <p:sldSz cx="9144000" cy="6858000" type="screen4x3"/>
  <p:notesSz cx="6646863" cy="9777413"/>
  <p:defaultTextStyle>
    <a:defPPr>
      <a:defRPr lang="fr-FR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Verdana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Verdana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Verdana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Verdana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Verdana" pitchFamily="34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Verdana" pitchFamily="34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Verdana" pitchFamily="34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Verdana" pitchFamily="34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Verdana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80">
          <p15:clr>
            <a:srgbClr val="A4A3A4"/>
          </p15:clr>
        </p15:guide>
        <p15:guide id="2" pos="2093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FF"/>
    <a:srgbClr val="CCFFCC"/>
    <a:srgbClr val="1D8F2B"/>
    <a:srgbClr val="2A2A82"/>
    <a:srgbClr val="F2F2F2"/>
    <a:srgbClr val="9933FF"/>
    <a:srgbClr val="CC00CC"/>
    <a:srgbClr val="CCCC00"/>
    <a:srgbClr val="9900FF"/>
    <a:srgbClr val="F4EE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577" autoAdjust="0"/>
    <p:restoredTop sz="96546" autoAdjust="0"/>
  </p:normalViewPr>
  <p:slideViewPr>
    <p:cSldViewPr>
      <p:cViewPr varScale="1">
        <p:scale>
          <a:sx n="114" d="100"/>
          <a:sy n="114" d="100"/>
        </p:scale>
        <p:origin x="1770" y="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2952"/>
    </p:cViewPr>
  </p:sorterViewPr>
  <p:notesViewPr>
    <p:cSldViewPr>
      <p:cViewPr varScale="1">
        <p:scale>
          <a:sx n="62" d="100"/>
          <a:sy n="62" d="100"/>
        </p:scale>
        <p:origin x="-2490" y="-84"/>
      </p:cViewPr>
      <p:guideLst>
        <p:guide orient="horz" pos="3080"/>
        <p:guide pos="2093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3" y="1"/>
            <a:ext cx="2880978" cy="4901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103" tIns="45048" rIns="90103" bIns="45048" numCol="1" anchor="t" anchorCtr="0" compatLnSpc="1">
            <a:prstTxWarp prst="textNoShape">
              <a:avLst/>
            </a:prstTxWarp>
          </a:bodyPr>
          <a:lstStyle>
            <a:lvl1pPr defTabSz="901363">
              <a:defRPr sz="1100">
                <a:latin typeface="Times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1366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765886" y="1"/>
            <a:ext cx="2880978" cy="4901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103" tIns="45048" rIns="90103" bIns="45048" numCol="1" anchor="t" anchorCtr="0" compatLnSpc="1">
            <a:prstTxWarp prst="textNoShape">
              <a:avLst/>
            </a:prstTxWarp>
          </a:bodyPr>
          <a:lstStyle>
            <a:lvl1pPr algn="r" defTabSz="901363">
              <a:defRPr sz="1100">
                <a:latin typeface="Times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1366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3" y="9287217"/>
            <a:ext cx="2880978" cy="4901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103" tIns="45048" rIns="90103" bIns="45048" numCol="1" anchor="b" anchorCtr="0" compatLnSpc="1">
            <a:prstTxWarp prst="textNoShape">
              <a:avLst/>
            </a:prstTxWarp>
          </a:bodyPr>
          <a:lstStyle>
            <a:lvl1pPr defTabSz="901363">
              <a:defRPr sz="1100">
                <a:latin typeface="Times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1366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765886" y="9287217"/>
            <a:ext cx="2880978" cy="4901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103" tIns="45048" rIns="90103" bIns="45048" numCol="1" anchor="b" anchorCtr="0" compatLnSpc="1">
            <a:prstTxWarp prst="textNoShape">
              <a:avLst/>
            </a:prstTxWarp>
          </a:bodyPr>
          <a:lstStyle>
            <a:lvl1pPr algn="r" defTabSz="901363">
              <a:defRPr sz="1100">
                <a:latin typeface="Times" charset="0"/>
              </a:defRPr>
            </a:lvl1pPr>
          </a:lstStyle>
          <a:p>
            <a:pPr>
              <a:defRPr/>
            </a:pPr>
            <a:fld id="{D3C80D1F-E9DD-47DB-BA3B-9C6BCDFCE5D1}" type="slidenum">
              <a:rPr lang="en-GB"/>
              <a:pPr>
                <a:defRPr/>
              </a:pPr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627322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20.png>
</file>

<file path=ppt/media/image13.gif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jpeg>
</file>

<file path=ppt/media/image27.png>
</file>

<file path=ppt/media/image28.gif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3" y="1"/>
            <a:ext cx="2880978" cy="4901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103" tIns="45048" rIns="90103" bIns="45048" numCol="1" anchor="t" anchorCtr="0" compatLnSpc="1">
            <a:prstTxWarp prst="textNoShape">
              <a:avLst/>
            </a:prstTxWarp>
          </a:bodyPr>
          <a:lstStyle>
            <a:lvl1pPr defTabSz="901363" eaLnBrk="1" hangingPunct="1">
              <a:defRPr sz="1100">
                <a:latin typeface="Arial" pitchFamily="34" charset="0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764336" y="1"/>
            <a:ext cx="2880977" cy="4901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103" tIns="45048" rIns="90103" bIns="45048" numCol="1" anchor="t" anchorCtr="0" compatLnSpc="1">
            <a:prstTxWarp prst="textNoShape">
              <a:avLst/>
            </a:prstTxWarp>
          </a:bodyPr>
          <a:lstStyle>
            <a:lvl1pPr algn="r" defTabSz="901363" eaLnBrk="1" hangingPunct="1">
              <a:defRPr sz="1100">
                <a:latin typeface="Arial" pitchFamily="34" charset="0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963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77888" y="733425"/>
            <a:ext cx="4889500" cy="36671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126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64842" y="4644391"/>
            <a:ext cx="5317181" cy="43992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103" tIns="45048" rIns="90103" bIns="4504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noProof="0"/>
              <a:t>Cliquez pour modifier les styles du texte du masque</a:t>
            </a:r>
          </a:p>
          <a:p>
            <a:pPr lvl="1"/>
            <a:r>
              <a:rPr lang="fr-FR" noProof="0"/>
              <a:t>Deuxième niveau</a:t>
            </a:r>
          </a:p>
          <a:p>
            <a:pPr lvl="2"/>
            <a:r>
              <a:rPr lang="fr-FR" noProof="0"/>
              <a:t>Troisième niveau</a:t>
            </a:r>
          </a:p>
          <a:p>
            <a:pPr lvl="3"/>
            <a:r>
              <a:rPr lang="fr-FR" noProof="0"/>
              <a:t>Quatrième niveau</a:t>
            </a:r>
          </a:p>
          <a:p>
            <a:pPr lvl="4"/>
            <a:r>
              <a:rPr lang="fr-FR" noProof="0"/>
              <a:t>Cinquième niveau</a:t>
            </a:r>
          </a:p>
        </p:txBody>
      </p:sp>
      <p:sp>
        <p:nvSpPr>
          <p:cNvPr id="1127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3" y="9287217"/>
            <a:ext cx="2880978" cy="4886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103" tIns="45048" rIns="90103" bIns="45048" numCol="1" anchor="b" anchorCtr="0" compatLnSpc="1">
            <a:prstTxWarp prst="textNoShape">
              <a:avLst/>
            </a:prstTxWarp>
          </a:bodyPr>
          <a:lstStyle>
            <a:lvl1pPr defTabSz="901363" eaLnBrk="1" hangingPunct="1">
              <a:defRPr sz="1100">
                <a:latin typeface="Arial" pitchFamily="34" charset="0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1127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764336" y="9287217"/>
            <a:ext cx="2880977" cy="4886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103" tIns="45048" rIns="90103" bIns="45048" numCol="1" anchor="b" anchorCtr="0" compatLnSpc="1">
            <a:prstTxWarp prst="textNoShape">
              <a:avLst/>
            </a:prstTxWarp>
          </a:bodyPr>
          <a:lstStyle>
            <a:lvl1pPr algn="r" defTabSz="901363" eaLnBrk="1" hangingPunct="1">
              <a:defRPr sz="1100">
                <a:latin typeface="Arial" pitchFamily="34" charset="0"/>
              </a:defRPr>
            </a:lvl1pPr>
          </a:lstStyle>
          <a:p>
            <a:pPr>
              <a:defRPr/>
            </a:pPr>
            <a:fld id="{158855E5-2C16-4E98-8A4F-D1BE89544BA6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2321145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 1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646" b="44500"/>
          <a:stretch/>
        </p:blipFill>
        <p:spPr>
          <a:xfrm>
            <a:off x="-36512" y="-28525"/>
            <a:ext cx="9692505" cy="6913909"/>
          </a:xfrm>
          <a:prstGeom prst="rect">
            <a:avLst/>
          </a:prstGeom>
        </p:spPr>
      </p:pic>
      <p:sp>
        <p:nvSpPr>
          <p:cNvPr id="19" name="Rectangle 6"/>
          <p:cNvSpPr>
            <a:spLocks noChangeArrowheads="1"/>
          </p:cNvSpPr>
          <p:nvPr userDrawn="1"/>
        </p:nvSpPr>
        <p:spPr bwMode="auto">
          <a:xfrm>
            <a:off x="107950" y="6436568"/>
            <a:ext cx="6913563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>
              <a:spcBef>
                <a:spcPct val="20000"/>
              </a:spcBef>
              <a:buFont typeface="Wingdings" pitchFamily="2" charset="2"/>
              <a:buNone/>
              <a:defRPr/>
            </a:pPr>
            <a:r>
              <a:rPr lang="en-US" sz="1400" dirty="0">
                <a:solidFill>
                  <a:schemeClr val="bg1"/>
                </a:solidFill>
              </a:rPr>
              <a:t>...</a:t>
            </a:r>
            <a:endParaRPr lang="fr-FR" sz="1400" dirty="0">
              <a:solidFill>
                <a:schemeClr val="bg1"/>
              </a:solidFill>
            </a:endParaRPr>
          </a:p>
        </p:txBody>
      </p:sp>
      <p:grpSp>
        <p:nvGrpSpPr>
          <p:cNvPr id="20" name="Groupe 19"/>
          <p:cNvGrpSpPr/>
          <p:nvPr userDrawn="1"/>
        </p:nvGrpSpPr>
        <p:grpSpPr>
          <a:xfrm>
            <a:off x="220366" y="447271"/>
            <a:ext cx="1814513" cy="3155147"/>
            <a:chOff x="192521" y="359231"/>
            <a:chExt cx="1814513" cy="3155147"/>
          </a:xfrm>
        </p:grpSpPr>
        <p:pic>
          <p:nvPicPr>
            <p:cNvPr id="21" name="Picture 8"/>
            <p:cNvPicPr>
              <a:picLocks noChangeAspect="1" noChangeArrowheads="1"/>
            </p:cNvPicPr>
            <p:nvPr userDrawn="1"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95696" y="359231"/>
              <a:ext cx="1808163" cy="90328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22" name="Picture 7"/>
            <p:cNvPicPr>
              <a:picLocks noChangeAspect="1" noChangeArrowheads="1"/>
            </p:cNvPicPr>
            <p:nvPr userDrawn="1"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192521" y="1380868"/>
              <a:ext cx="1814513" cy="90328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23" name="Picture 2"/>
            <p:cNvPicPr>
              <a:picLocks noChangeAspect="1" noChangeArrowheads="1"/>
            </p:cNvPicPr>
            <p:nvPr userDrawn="1"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030" t="7435" r="10325" b="17350"/>
            <a:stretch/>
          </p:blipFill>
          <p:spPr bwMode="auto">
            <a:xfrm>
              <a:off x="192577" y="2402505"/>
              <a:ext cx="1814400" cy="111187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chemeClr val="accent1">
                        <a:gamma/>
                        <a:shade val="60000"/>
                        <a:invGamma/>
                      </a:schemeClr>
                    </a:outerShdw>
                  </a:effectLst>
                </a14:hiddenEffects>
              </a:ext>
            </a:extLst>
          </p:spPr>
        </p:pic>
      </p:grpSp>
      <p:sp>
        <p:nvSpPr>
          <p:cNvPr id="24" name="Organigramme : Alternative 9"/>
          <p:cNvSpPr/>
          <p:nvPr userDrawn="1"/>
        </p:nvSpPr>
        <p:spPr bwMode="auto">
          <a:xfrm>
            <a:off x="88083" y="260648"/>
            <a:ext cx="2079078" cy="3528392"/>
          </a:xfrm>
          <a:prstGeom prst="roundRect">
            <a:avLst>
              <a:gd name="adj" fmla="val 3234"/>
            </a:avLst>
          </a:prstGeom>
          <a:solidFill>
            <a:schemeClr val="accent6">
              <a:lumMod val="60000"/>
              <a:lumOff val="40000"/>
              <a:alpha val="7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25" name="Organigramme : Alternative 9"/>
          <p:cNvSpPr/>
          <p:nvPr userDrawn="1"/>
        </p:nvSpPr>
        <p:spPr bwMode="auto">
          <a:xfrm>
            <a:off x="92646" y="3889687"/>
            <a:ext cx="2079078" cy="2409939"/>
          </a:xfrm>
          <a:prstGeom prst="roundRect">
            <a:avLst>
              <a:gd name="adj" fmla="val 3234"/>
            </a:avLst>
          </a:prstGeom>
          <a:solidFill>
            <a:schemeClr val="accent6">
              <a:lumMod val="60000"/>
              <a:lumOff val="40000"/>
              <a:alpha val="7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26" name="Organigramme : Alternative 25"/>
          <p:cNvSpPr/>
          <p:nvPr userDrawn="1"/>
        </p:nvSpPr>
        <p:spPr bwMode="auto">
          <a:xfrm>
            <a:off x="7332562" y="6380137"/>
            <a:ext cx="1656185" cy="404664"/>
          </a:xfrm>
          <a:prstGeom prst="flowChartAlternateProcess">
            <a:avLst/>
          </a:prstGeom>
          <a:solidFill>
            <a:schemeClr val="accent6">
              <a:lumMod val="60000"/>
              <a:lumOff val="40000"/>
              <a:alpha val="7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/>
          <a:lstStyle/>
          <a:p>
            <a:pPr>
              <a:defRPr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7" name="ZoneTexte 26"/>
          <p:cNvSpPr txBox="1"/>
          <p:nvPr userDrawn="1"/>
        </p:nvSpPr>
        <p:spPr>
          <a:xfrm>
            <a:off x="7639049" y="6409137"/>
            <a:ext cx="1052512" cy="3079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 algn="ctr">
              <a:buFont typeface="Arial" pitchFamily="34" charset="0"/>
              <a:buNone/>
              <a:defRPr/>
            </a:pPr>
            <a:fld id="{5951EA96-C4C0-4308-814D-5517B4079C8C}" type="datetime1">
              <a:rPr lang="fr-BE" sz="1400">
                <a:solidFill>
                  <a:schemeClr val="accent3">
                    <a:lumMod val="95000"/>
                  </a:schemeClr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pPr marL="342900" indent="-342900" algn="ctr">
                <a:buFont typeface="Arial" pitchFamily="34" charset="0"/>
                <a:buNone/>
                <a:defRPr/>
              </a:pPr>
              <a:t>14-06-18</a:t>
            </a:fld>
            <a:endParaRPr lang="en-US" sz="1400" dirty="0">
              <a:solidFill>
                <a:schemeClr val="accent3">
                  <a:lumMod val="95000"/>
                </a:schemeClr>
              </a:solidFill>
              <a:latin typeface="Calibri" pitchFamily="34" charset="0"/>
              <a:ea typeface="Calibri" pitchFamily="34" charset="0"/>
              <a:cs typeface="Times New Roman" pitchFamily="18" charset="0"/>
            </a:endParaRPr>
          </a:p>
        </p:txBody>
      </p:sp>
      <p:sp>
        <p:nvSpPr>
          <p:cNvPr id="28" name="Organigramme : Alternative 9"/>
          <p:cNvSpPr/>
          <p:nvPr userDrawn="1"/>
        </p:nvSpPr>
        <p:spPr bwMode="auto">
          <a:xfrm>
            <a:off x="2308204" y="261040"/>
            <a:ext cx="6677694" cy="3528000"/>
          </a:xfrm>
          <a:prstGeom prst="roundRect">
            <a:avLst>
              <a:gd name="adj" fmla="val 3234"/>
            </a:avLst>
          </a:prstGeom>
          <a:solidFill>
            <a:schemeClr val="accent6">
              <a:lumMod val="60000"/>
              <a:lumOff val="40000"/>
              <a:alpha val="7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142" name="Rectangle 1046"/>
          <p:cNvSpPr>
            <a:spLocks noGrp="1" noChangeArrowheads="1"/>
          </p:cNvSpPr>
          <p:nvPr>
            <p:ph type="ctrTitle"/>
          </p:nvPr>
        </p:nvSpPr>
        <p:spPr>
          <a:xfrm>
            <a:off x="2419315" y="950863"/>
            <a:ext cx="6437161" cy="1470025"/>
          </a:xfrm>
        </p:spPr>
        <p:txBody>
          <a:bodyPr anchor="ctr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Click to </a:t>
            </a:r>
            <a:r>
              <a:rPr lang="fr-FR" dirty="0" err="1"/>
              <a:t>edit</a:t>
            </a:r>
            <a:r>
              <a:rPr lang="fr-FR" dirty="0"/>
              <a:t> Master </a:t>
            </a:r>
            <a:r>
              <a:rPr lang="fr-FR" dirty="0" err="1"/>
              <a:t>title</a:t>
            </a:r>
            <a:r>
              <a:rPr lang="fr-FR" dirty="0"/>
              <a:t> style</a:t>
            </a:r>
          </a:p>
        </p:txBody>
      </p:sp>
      <p:sp>
        <p:nvSpPr>
          <p:cNvPr id="5143" name="Rectangle 1047"/>
          <p:cNvSpPr>
            <a:spLocks noGrp="1" noChangeArrowheads="1"/>
          </p:cNvSpPr>
          <p:nvPr>
            <p:ph type="subTitle" idx="1"/>
          </p:nvPr>
        </p:nvSpPr>
        <p:spPr>
          <a:xfrm>
            <a:off x="2449179" y="2564904"/>
            <a:ext cx="6377432" cy="1004455"/>
          </a:xfrm>
        </p:spPr>
        <p:txBody>
          <a:bodyPr/>
          <a:lstStyle>
            <a:lvl1pPr marL="0" indent="0" algn="r">
              <a:buFont typeface="Wingdings" pitchFamily="2" charset="2"/>
              <a:buNone/>
              <a:defRPr sz="2800"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Click to </a:t>
            </a:r>
            <a:r>
              <a:rPr lang="fr-FR" dirty="0" err="1"/>
              <a:t>edit</a:t>
            </a:r>
            <a:r>
              <a:rPr lang="fr-FR" dirty="0"/>
              <a:t> Master </a:t>
            </a:r>
            <a:r>
              <a:rPr lang="fr-FR" dirty="0" err="1"/>
              <a:t>subtitle</a:t>
            </a:r>
            <a:r>
              <a:rPr lang="fr-FR" dirty="0"/>
              <a:t>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pour modifier le style du titre</a:t>
            </a:r>
            <a:endParaRPr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Rectangle 2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7220D52-81AA-4F9B-BCC5-7DD8576E9DAA}" type="slidenum">
              <a:rPr/>
              <a:pPr>
                <a:defRPr/>
              </a:pPr>
              <a:t>‹N°›</a:t>
            </a:fld>
            <a:endParaRPr dirty="0"/>
          </a:p>
        </p:txBody>
      </p:sp>
      <p:sp>
        <p:nvSpPr>
          <p:cNvPr id="5" name="Rectangle 48"/>
          <p:cNvSpPr>
            <a:spLocks noGrp="1" noChangeArrowheads="1"/>
          </p:cNvSpPr>
          <p:nvPr>
            <p:ph type="ftr" sz="quarter" idx="11"/>
          </p:nvPr>
        </p:nvSpPr>
        <p:spPr>
          <a:xfrm>
            <a:off x="-2267744" y="-819472"/>
            <a:ext cx="5472113" cy="3333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38925" y="171450"/>
            <a:ext cx="2058988" cy="5894388"/>
          </a:xfrm>
        </p:spPr>
        <p:txBody>
          <a:bodyPr vert="eaVert"/>
          <a:lstStyle/>
          <a:p>
            <a:r>
              <a:rPr lang="fr-FR"/>
              <a:t>Cliquez pour modifier le style du titre</a:t>
            </a:r>
            <a:endParaRPr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171450"/>
            <a:ext cx="6029325" cy="589438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Rectangle 2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4142205-7B00-4227-B14A-B667340C3789}" type="slidenum">
              <a:rPr/>
              <a:pPr>
                <a:defRPr/>
              </a:pPr>
              <a:t>‹N°›</a:t>
            </a:fld>
            <a:endParaRPr dirty="0"/>
          </a:p>
        </p:txBody>
      </p:sp>
      <p:sp>
        <p:nvSpPr>
          <p:cNvPr id="5" name="Rectangle 48"/>
          <p:cNvSpPr>
            <a:spLocks noGrp="1" noChangeArrowheads="1"/>
          </p:cNvSpPr>
          <p:nvPr>
            <p:ph type="ftr" sz="quarter" idx="11"/>
          </p:nvPr>
        </p:nvSpPr>
        <p:spPr>
          <a:xfrm>
            <a:off x="-2267744" y="-819472"/>
            <a:ext cx="5472113" cy="3333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re. Contenu et 2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171450"/>
            <a:ext cx="8229600" cy="1143000"/>
          </a:xfrm>
        </p:spPr>
        <p:txBody>
          <a:bodyPr/>
          <a:lstStyle/>
          <a:p>
            <a:r>
              <a:rPr lang="fr-FR"/>
              <a:t>Cliquez pour modifier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68313" y="1539875"/>
            <a:ext cx="4038600" cy="452596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u contenu 3"/>
          <p:cNvSpPr>
            <a:spLocks noGrp="1"/>
          </p:cNvSpPr>
          <p:nvPr>
            <p:ph sz="quarter" idx="2"/>
          </p:nvPr>
        </p:nvSpPr>
        <p:spPr>
          <a:xfrm>
            <a:off x="4659313" y="1539875"/>
            <a:ext cx="4038600" cy="21859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Espace réservé du contenu 4"/>
          <p:cNvSpPr>
            <a:spLocks noGrp="1"/>
          </p:cNvSpPr>
          <p:nvPr>
            <p:ph sz="quarter" idx="3"/>
          </p:nvPr>
        </p:nvSpPr>
        <p:spPr>
          <a:xfrm>
            <a:off x="4659313" y="3878263"/>
            <a:ext cx="4038600" cy="2187575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6" name="Rectangle 2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20882D-7A07-4853-BADE-2B6C9159F054}" type="slidenum">
              <a:rPr/>
              <a:pPr>
                <a:defRPr/>
              </a:pPr>
              <a:t>‹N°›</a:t>
            </a:fld>
            <a:endParaRPr dirty="0"/>
          </a:p>
        </p:txBody>
      </p:sp>
      <p:sp>
        <p:nvSpPr>
          <p:cNvPr id="7" name="Rectangle 48"/>
          <p:cNvSpPr>
            <a:spLocks noGrp="1" noChangeArrowheads="1"/>
          </p:cNvSpPr>
          <p:nvPr>
            <p:ph type="ftr" sz="quarter" idx="11"/>
          </p:nvPr>
        </p:nvSpPr>
        <p:spPr>
          <a:xfrm>
            <a:off x="-2267744" y="-819472"/>
            <a:ext cx="5472113" cy="3333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pour modifier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n-US" dirty="0"/>
          </a:p>
        </p:txBody>
      </p:sp>
      <p:sp>
        <p:nvSpPr>
          <p:cNvPr id="4" name="Rectangle 2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4F214EF-6916-43FF-8424-30437CA8A788}" type="slidenum">
              <a:rPr/>
              <a:pPr>
                <a:defRPr/>
              </a:pPr>
              <a:t>‹N°›</a:t>
            </a:fld>
            <a:endParaRPr dirty="0"/>
          </a:p>
        </p:txBody>
      </p:sp>
      <p:sp>
        <p:nvSpPr>
          <p:cNvPr id="5" name="Rectangle 48"/>
          <p:cNvSpPr>
            <a:spLocks noGrp="1" noChangeArrowheads="1"/>
          </p:cNvSpPr>
          <p:nvPr>
            <p:ph type="ftr" sz="quarter" idx="11"/>
          </p:nvPr>
        </p:nvSpPr>
        <p:spPr>
          <a:xfrm>
            <a:off x="-2267744" y="-819472"/>
            <a:ext cx="5472113" cy="3333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fr-FR"/>
              <a:t>Cliquez pour modifier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Rectangle 2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E88A90-B60D-4215-86EF-9D68DB5DBE7A}" type="slidenum">
              <a:rPr/>
              <a:pPr>
                <a:defRPr/>
              </a:pPr>
              <a:t>‹N°›</a:t>
            </a:fld>
            <a:endParaRPr dirty="0"/>
          </a:p>
        </p:txBody>
      </p:sp>
      <p:sp>
        <p:nvSpPr>
          <p:cNvPr id="5" name="Rectangle 48"/>
          <p:cNvSpPr>
            <a:spLocks noGrp="1" noChangeArrowheads="1"/>
          </p:cNvSpPr>
          <p:nvPr>
            <p:ph type="ftr" sz="quarter" idx="11"/>
          </p:nvPr>
        </p:nvSpPr>
        <p:spPr>
          <a:xfrm>
            <a:off x="-2267744" y="-819472"/>
            <a:ext cx="5472113" cy="3333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pour modifier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68313" y="1539875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59313" y="1539875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Rectangle 2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14E4D95-5749-4317-9CDB-71B0D5CB6843}" type="slidenum">
              <a:rPr/>
              <a:pPr>
                <a:defRPr/>
              </a:pPr>
              <a:t>‹N°›</a:t>
            </a:fld>
            <a:endParaRPr dirty="0"/>
          </a:p>
        </p:txBody>
      </p:sp>
      <p:sp>
        <p:nvSpPr>
          <p:cNvPr id="6" name="Rectangle 48"/>
          <p:cNvSpPr>
            <a:spLocks noGrp="1" noChangeArrowheads="1"/>
          </p:cNvSpPr>
          <p:nvPr>
            <p:ph type="ftr" sz="quarter" idx="11"/>
          </p:nvPr>
        </p:nvSpPr>
        <p:spPr>
          <a:xfrm>
            <a:off x="-2267744" y="-819472"/>
            <a:ext cx="5472113" cy="3333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fr-FR"/>
              <a:t>Cliquez pour modifier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7" name="Rectangle 2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86B10BC-76BC-43FF-8D12-ACD0E487A925}" type="slidenum">
              <a:rPr/>
              <a:pPr>
                <a:defRPr/>
              </a:pPr>
              <a:t>‹N°›</a:t>
            </a:fld>
            <a:endParaRPr dirty="0"/>
          </a:p>
        </p:txBody>
      </p:sp>
      <p:sp>
        <p:nvSpPr>
          <p:cNvPr id="8" name="Rectangle 48"/>
          <p:cNvSpPr>
            <a:spLocks noGrp="1" noChangeArrowheads="1"/>
          </p:cNvSpPr>
          <p:nvPr>
            <p:ph type="ftr" sz="quarter" idx="11"/>
          </p:nvPr>
        </p:nvSpPr>
        <p:spPr>
          <a:xfrm>
            <a:off x="-2267744" y="-819472"/>
            <a:ext cx="5472113" cy="3333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pour modifier le style du titre</a:t>
            </a:r>
            <a:endParaRPr lang="en-US"/>
          </a:p>
        </p:txBody>
      </p:sp>
      <p:sp>
        <p:nvSpPr>
          <p:cNvPr id="3" name="Rectangle 2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D6137EF-74A1-4A15-AB15-D13319172C72}" type="slidenum">
              <a:rPr/>
              <a:pPr>
                <a:defRPr/>
              </a:pPr>
              <a:t>‹N°›</a:t>
            </a:fld>
            <a:endParaRPr dirty="0"/>
          </a:p>
        </p:txBody>
      </p:sp>
      <p:sp>
        <p:nvSpPr>
          <p:cNvPr id="4" name="Rectangle 48"/>
          <p:cNvSpPr>
            <a:spLocks noGrp="1" noChangeArrowheads="1"/>
          </p:cNvSpPr>
          <p:nvPr>
            <p:ph type="ftr" sz="quarter" idx="11"/>
          </p:nvPr>
        </p:nvSpPr>
        <p:spPr>
          <a:xfrm>
            <a:off x="-2267744" y="-819472"/>
            <a:ext cx="5472113" cy="3333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CB73C85-E874-4E3C-9704-B9C6991CCA5B}" type="slidenum">
              <a:rPr/>
              <a:pPr>
                <a:defRPr/>
              </a:pPr>
              <a:t>‹N°›</a:t>
            </a:fld>
            <a:endParaRPr dirty="0"/>
          </a:p>
        </p:txBody>
      </p:sp>
      <p:sp>
        <p:nvSpPr>
          <p:cNvPr id="3" name="Rectangle 48"/>
          <p:cNvSpPr>
            <a:spLocks noGrp="1" noChangeArrowheads="1"/>
          </p:cNvSpPr>
          <p:nvPr>
            <p:ph type="ftr" sz="quarter" idx="11"/>
          </p:nvPr>
        </p:nvSpPr>
        <p:spPr>
          <a:xfrm>
            <a:off x="-2267744" y="-819472"/>
            <a:ext cx="5472113" cy="3333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Cliquez pour modifier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Rectangle 2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3134AAD-E328-487D-B37E-84308BD419C4}" type="slidenum">
              <a:rPr/>
              <a:pPr>
                <a:defRPr/>
              </a:pPr>
              <a:t>‹N°›</a:t>
            </a:fld>
            <a:endParaRPr dirty="0"/>
          </a:p>
        </p:txBody>
      </p:sp>
      <p:sp>
        <p:nvSpPr>
          <p:cNvPr id="6" name="Rectangle 48"/>
          <p:cNvSpPr>
            <a:spLocks noGrp="1" noChangeArrowheads="1"/>
          </p:cNvSpPr>
          <p:nvPr>
            <p:ph type="ftr" sz="quarter" idx="11"/>
          </p:nvPr>
        </p:nvSpPr>
        <p:spPr>
          <a:xfrm>
            <a:off x="-2267744" y="-819472"/>
            <a:ext cx="5472113" cy="3333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Cliquez pour modifier le style du titre</a:t>
            </a:r>
            <a:endParaRPr lang="en-US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Rectangle 2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B5FB0B-7B80-45B1-805B-740D7376CEA1}" type="slidenum">
              <a:rPr/>
              <a:pPr>
                <a:defRPr/>
              </a:pPr>
              <a:t>‹N°›</a:t>
            </a:fld>
            <a:endParaRPr dirty="0"/>
          </a:p>
        </p:txBody>
      </p:sp>
      <p:sp>
        <p:nvSpPr>
          <p:cNvPr id="6" name="Rectangle 48"/>
          <p:cNvSpPr>
            <a:spLocks noGrp="1" noChangeArrowheads="1"/>
          </p:cNvSpPr>
          <p:nvPr>
            <p:ph type="ftr" sz="quarter" idx="11"/>
          </p:nvPr>
        </p:nvSpPr>
        <p:spPr>
          <a:xfrm>
            <a:off x="-2267744" y="-819472"/>
            <a:ext cx="5472113" cy="3333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 noChangeArrowheads="1"/>
          </p:cNvPicPr>
          <p:nvPr userDrawn="1"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6273800" y="6359525"/>
            <a:ext cx="892175" cy="4460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7"/>
          <p:cNvPicPr>
            <a:picLocks noChangeAspect="1" noChangeArrowheads="1"/>
          </p:cNvPicPr>
          <p:nvPr userDrawn="1"/>
        </p:nvPicPr>
        <p:blipFill>
          <a:blip r:embed="rId15" cstate="print"/>
          <a:srcRect/>
          <a:stretch>
            <a:fillRect/>
          </a:stretch>
        </p:blipFill>
        <p:spPr bwMode="auto">
          <a:xfrm>
            <a:off x="7212013" y="6359525"/>
            <a:ext cx="893762" cy="4460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32" name="Rectangle 22"/>
          <p:cNvSpPr>
            <a:spLocks noGrp="1" noChangeArrowheads="1"/>
          </p:cNvSpPr>
          <p:nvPr userDrawn="1">
            <p:ph type="title"/>
          </p:nvPr>
        </p:nvSpPr>
        <p:spPr bwMode="auto">
          <a:xfrm>
            <a:off x="457200" y="171450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/>
              <a:t>Click to edit Master title style</a:t>
            </a:r>
          </a:p>
        </p:txBody>
      </p:sp>
      <p:sp>
        <p:nvSpPr>
          <p:cNvPr id="1033" name="Rectangle 23"/>
          <p:cNvSpPr>
            <a:spLocks noGrp="1" noChangeArrowheads="1"/>
          </p:cNvSpPr>
          <p:nvPr userDrawn="1">
            <p:ph type="body" idx="1"/>
          </p:nvPr>
        </p:nvSpPr>
        <p:spPr bwMode="auto">
          <a:xfrm>
            <a:off x="468313" y="1539875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dirty="0"/>
              <a:t>Click to </a:t>
            </a:r>
            <a:r>
              <a:rPr lang="fr-FR" dirty="0" err="1"/>
              <a:t>edit</a:t>
            </a:r>
            <a:r>
              <a:rPr lang="fr-FR" dirty="0"/>
              <a:t> Master </a:t>
            </a:r>
            <a:r>
              <a:rPr lang="fr-FR" dirty="0" err="1"/>
              <a:t>text</a:t>
            </a:r>
            <a:r>
              <a:rPr lang="fr-FR" dirty="0"/>
              <a:t> styles</a:t>
            </a:r>
          </a:p>
          <a:p>
            <a:pPr lvl="1"/>
            <a:r>
              <a:rPr lang="fr-FR" dirty="0"/>
              <a:t>Second </a:t>
            </a:r>
            <a:r>
              <a:rPr lang="fr-FR" dirty="0" err="1"/>
              <a:t>level</a:t>
            </a:r>
            <a:endParaRPr lang="fr-FR" dirty="0"/>
          </a:p>
          <a:p>
            <a:pPr lvl="2"/>
            <a:r>
              <a:rPr lang="fr-FR" dirty="0" err="1"/>
              <a:t>Third</a:t>
            </a:r>
            <a:r>
              <a:rPr lang="fr-FR" dirty="0"/>
              <a:t> </a:t>
            </a:r>
            <a:r>
              <a:rPr lang="fr-FR" dirty="0" err="1"/>
              <a:t>level</a:t>
            </a:r>
            <a:endParaRPr lang="fr-FR" dirty="0"/>
          </a:p>
          <a:p>
            <a:pPr lvl="3"/>
            <a:r>
              <a:rPr lang="fr-FR" dirty="0" err="1"/>
              <a:t>Fourth</a:t>
            </a:r>
            <a:r>
              <a:rPr lang="fr-FR" dirty="0"/>
              <a:t> </a:t>
            </a:r>
            <a:r>
              <a:rPr lang="fr-FR" dirty="0" err="1"/>
              <a:t>level</a:t>
            </a:r>
            <a:endParaRPr lang="fr-FR" dirty="0"/>
          </a:p>
          <a:p>
            <a:pPr lvl="4"/>
            <a:r>
              <a:rPr lang="fr-FR" dirty="0" err="1"/>
              <a:t>Fifth</a:t>
            </a:r>
            <a:r>
              <a:rPr lang="fr-FR" dirty="0"/>
              <a:t> </a:t>
            </a:r>
            <a:r>
              <a:rPr lang="fr-FR" dirty="0" err="1"/>
              <a:t>level</a:t>
            </a:r>
            <a:endParaRPr lang="fr-FR" dirty="0"/>
          </a:p>
        </p:txBody>
      </p:sp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2400" y="6377147"/>
            <a:ext cx="730115" cy="4464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Rectangle à coins arrondis 10"/>
          <p:cNvSpPr/>
          <p:nvPr userDrawn="1"/>
        </p:nvSpPr>
        <p:spPr bwMode="auto">
          <a:xfrm flipH="1">
            <a:off x="38141" y="6470959"/>
            <a:ext cx="6132084" cy="311847"/>
          </a:xfrm>
          <a:prstGeom prst="roundRect">
            <a:avLst/>
          </a:prstGeom>
          <a:solidFill>
            <a:srgbClr val="3333FF">
              <a:alpha val="80392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/>
          <a:lstStyle/>
          <a:p>
            <a:pPr>
              <a:defRPr/>
            </a:pPr>
            <a:endParaRPr lang="en-US" sz="1200"/>
          </a:p>
        </p:txBody>
      </p:sp>
      <p:sp>
        <p:nvSpPr>
          <p:cNvPr id="12" name="Rectangle à coins arrondis 11"/>
          <p:cNvSpPr/>
          <p:nvPr userDrawn="1"/>
        </p:nvSpPr>
        <p:spPr bwMode="auto">
          <a:xfrm>
            <a:off x="110743" y="6519529"/>
            <a:ext cx="6016935" cy="207700"/>
          </a:xfrm>
          <a:prstGeom prst="roundRect">
            <a:avLst/>
          </a:prstGeom>
          <a:solidFill>
            <a:schemeClr val="tx2">
              <a:lumMod val="75000"/>
              <a:alpha val="70000"/>
            </a:schemeClr>
          </a:solidFill>
          <a:ln w="9525" cap="flat" cmpd="sng" algn="ctr">
            <a:solidFill>
              <a:schemeClr val="tx1">
                <a:lumMod val="85000"/>
                <a:lumOff val="1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/>
          <a:lstStyle/>
          <a:p>
            <a:pPr>
              <a:defRPr/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6" name="Espace réservé du texte 3"/>
          <p:cNvSpPr txBox="1">
            <a:spLocks/>
          </p:cNvSpPr>
          <p:nvPr userDrawn="1"/>
        </p:nvSpPr>
        <p:spPr>
          <a:xfrm>
            <a:off x="467544" y="6482953"/>
            <a:ext cx="5370846" cy="402431"/>
          </a:xfrm>
          <a:prstGeom prst="rect">
            <a:avLst/>
          </a:prstGeom>
        </p:spPr>
        <p:txBody>
          <a:bodyPr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sz="1400">
                <a:solidFill>
                  <a:srgbClr val="1153B5"/>
                </a:solidFill>
                <a:latin typeface="+mn-lt"/>
                <a:ea typeface="+mn-ea"/>
                <a:cs typeface="+mn-cs"/>
              </a:defRPr>
            </a:lvl1pPr>
            <a:lvl2pPr marL="45720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sz="1200">
                <a:solidFill>
                  <a:srgbClr val="1153B5"/>
                </a:solidFill>
                <a:latin typeface="+mn-lt"/>
              </a:defRPr>
            </a:lvl2pPr>
            <a:lvl3pPr marL="914400" indent="0" algn="l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1000">
                <a:solidFill>
                  <a:srgbClr val="1153B5"/>
                </a:solidFill>
                <a:latin typeface="+mn-lt"/>
              </a:defRPr>
            </a:lvl3pPr>
            <a:lvl4pPr marL="1371600" indent="0" algn="l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900">
                <a:solidFill>
                  <a:srgbClr val="1153B5"/>
                </a:solidFill>
                <a:latin typeface="+mn-lt"/>
              </a:defRPr>
            </a:lvl4pPr>
            <a:lvl5pPr marL="1828800" indent="0" algn="l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900">
                <a:solidFill>
                  <a:srgbClr val="1153B5"/>
                </a:solidFill>
                <a:latin typeface="+mn-lt"/>
              </a:defRPr>
            </a:lvl5pPr>
            <a:lvl6pPr marL="2286000" indent="0" algn="l" rtl="0" fontAlgn="base">
              <a:spcBef>
                <a:spcPct val="20000"/>
              </a:spcBef>
              <a:spcAft>
                <a:spcPct val="0"/>
              </a:spcAft>
              <a:buNone/>
              <a:defRPr sz="900">
                <a:solidFill>
                  <a:srgbClr val="1153B5"/>
                </a:solidFill>
                <a:latin typeface="+mn-lt"/>
              </a:defRPr>
            </a:lvl6pPr>
            <a:lvl7pPr marL="2743200" indent="0" algn="l" rtl="0" fontAlgn="base">
              <a:spcBef>
                <a:spcPct val="20000"/>
              </a:spcBef>
              <a:spcAft>
                <a:spcPct val="0"/>
              </a:spcAft>
              <a:buNone/>
              <a:defRPr sz="900">
                <a:solidFill>
                  <a:srgbClr val="1153B5"/>
                </a:solidFill>
                <a:latin typeface="+mn-lt"/>
              </a:defRPr>
            </a:lvl7pPr>
            <a:lvl8pPr marL="3200400" indent="0" algn="l" rtl="0" fontAlgn="base">
              <a:spcBef>
                <a:spcPct val="20000"/>
              </a:spcBef>
              <a:spcAft>
                <a:spcPct val="0"/>
              </a:spcAft>
              <a:buNone/>
              <a:defRPr sz="900">
                <a:solidFill>
                  <a:srgbClr val="1153B5"/>
                </a:solidFill>
                <a:latin typeface="+mn-lt"/>
              </a:defRPr>
            </a:lvl8pPr>
            <a:lvl9pPr marL="3657600" indent="0" algn="l" rtl="0" fontAlgn="base">
              <a:spcBef>
                <a:spcPct val="20000"/>
              </a:spcBef>
              <a:spcAft>
                <a:spcPct val="0"/>
              </a:spcAft>
              <a:buNone/>
              <a:defRPr sz="900">
                <a:solidFill>
                  <a:srgbClr val="1153B5"/>
                </a:solidFill>
                <a:latin typeface="+mn-lt"/>
              </a:defRPr>
            </a:lvl9pPr>
          </a:lstStyle>
          <a:p>
            <a:pPr>
              <a:defRPr/>
            </a:pPr>
            <a:r>
              <a:rPr lang="fr-BE" sz="11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Maze Car – V. DELVIGNE &amp; N. SEUTIN</a:t>
            </a:r>
          </a:p>
        </p:txBody>
      </p:sp>
      <p:sp>
        <p:nvSpPr>
          <p:cNvPr id="4120" name="Rectangle 24"/>
          <p:cNvSpPr>
            <a:spLocks noGrp="1" noChangeArrowheads="1"/>
          </p:cNvSpPr>
          <p:nvPr userDrawn="1">
            <p:ph type="sldNum" sz="quarter" idx="4"/>
          </p:nvPr>
        </p:nvSpPr>
        <p:spPr bwMode="auto">
          <a:xfrm>
            <a:off x="-12520" y="6461503"/>
            <a:ext cx="684213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17961" dir="2700000" algn="ctr" rotWithShape="0">
              <a:schemeClr val="accent2"/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lang="fr-FR" sz="1100" b="1" kern="1200">
                <a:solidFill>
                  <a:schemeClr val="bg1"/>
                </a:solidFill>
                <a:latin typeface="Verdana" pitchFamily="34" charset="0"/>
                <a:ea typeface="+mn-ea"/>
                <a:cs typeface="+mn-cs"/>
              </a:defRPr>
            </a:lvl1pPr>
          </a:lstStyle>
          <a:p>
            <a:pPr>
              <a:defRPr/>
            </a:pPr>
            <a:fld id="{999201B0-63FA-4356-B763-73BB50CBF3CE}" type="slidenum">
              <a:rPr lang="en-US" smtClean="0"/>
              <a:pPr>
                <a:defRPr/>
              </a:pPr>
              <a:t>‹N°›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43" r:id="rId1"/>
    <p:sldLayoutId id="2147484044" r:id="rId2"/>
    <p:sldLayoutId id="2147484045" r:id="rId3"/>
    <p:sldLayoutId id="2147484046" r:id="rId4"/>
    <p:sldLayoutId id="2147484047" r:id="rId5"/>
    <p:sldLayoutId id="2147484048" r:id="rId6"/>
    <p:sldLayoutId id="2147484049" r:id="rId7"/>
    <p:sldLayoutId id="2147484050" r:id="rId8"/>
    <p:sldLayoutId id="2147484051" r:id="rId9"/>
    <p:sldLayoutId id="2147484052" r:id="rId10"/>
    <p:sldLayoutId id="2147484053" r:id="rId11"/>
    <p:sldLayoutId id="2147484054" r:id="rId12"/>
  </p:sldLayoutIdLst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accent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accent2"/>
          </a:solidFill>
          <a:latin typeface="Verdana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accent2"/>
          </a:solidFill>
          <a:latin typeface="Verdana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accent2"/>
          </a:solidFill>
          <a:latin typeface="Verdana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accent2"/>
          </a:solidFill>
          <a:latin typeface="Verdana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200" b="1">
          <a:solidFill>
            <a:schemeClr val="accent2"/>
          </a:solidFill>
          <a:latin typeface="Verdana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200" b="1">
          <a:solidFill>
            <a:schemeClr val="accent2"/>
          </a:solidFill>
          <a:latin typeface="Verdana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200" b="1">
          <a:solidFill>
            <a:schemeClr val="accent2"/>
          </a:solidFill>
          <a:latin typeface="Verdana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200" b="1">
          <a:solidFill>
            <a:schemeClr val="accent2"/>
          </a:solidFill>
          <a:latin typeface="Verdana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q"/>
        <a:defRPr sz="3200">
          <a:solidFill>
            <a:srgbClr val="1153B5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2800">
          <a:solidFill>
            <a:srgbClr val="1153B5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rgbClr val="1153B5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rgbClr val="1153B5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rgbClr val="1153B5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1153B5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1153B5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1153B5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1153B5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://www.simius.be/interfacage/bus-i2c/i2c-master-a-slave.html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7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/>
          <p:cNvSpPr>
            <a:spLocks noGrp="1"/>
          </p:cNvSpPr>
          <p:nvPr>
            <p:ph type="ctrTitle"/>
          </p:nvPr>
        </p:nvSpPr>
        <p:spPr>
          <a:xfrm>
            <a:off x="2419315" y="878855"/>
            <a:ext cx="6437161" cy="1470025"/>
          </a:xfrm>
        </p:spPr>
        <p:txBody>
          <a:bodyPr/>
          <a:lstStyle/>
          <a:p>
            <a:pPr algn="ctr"/>
            <a:r>
              <a:rPr lang="fr-BE" dirty="0"/>
              <a:t>Hardware/Software Platforms</a:t>
            </a:r>
            <a:br>
              <a:rPr lang="fr-BE" dirty="0"/>
            </a:br>
            <a:r>
              <a:rPr lang="fr-BE" dirty="0"/>
              <a:t>Project </a:t>
            </a:r>
            <a:r>
              <a:rPr lang="fr-BE" dirty="0" err="1"/>
              <a:t>Presentation</a:t>
            </a:r>
            <a:endParaRPr lang="fr-BE" dirty="0"/>
          </a:p>
        </p:txBody>
      </p:sp>
      <p:sp>
        <p:nvSpPr>
          <p:cNvPr id="15364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449179" y="2712577"/>
            <a:ext cx="6377432" cy="1004455"/>
          </a:xfrm>
        </p:spPr>
        <p:txBody>
          <a:bodyPr/>
          <a:lstStyle/>
          <a:p>
            <a:r>
              <a:rPr lang="fr-BE" dirty="0"/>
              <a:t>Maze Car</a:t>
            </a:r>
            <a:endParaRPr lang="en-US" dirty="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2195736" y="4080729"/>
            <a:ext cx="6840760" cy="17245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r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sz="28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800">
                <a:solidFill>
                  <a:srgbClr val="1153B5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1153B5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1153B5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1153B5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1153B5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1153B5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1153B5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1153B5"/>
                </a:solidFill>
                <a:latin typeface="+mn-lt"/>
              </a:defRPr>
            </a:lvl9pPr>
          </a:lstStyle>
          <a:p>
            <a:r>
              <a:rPr lang="fr-BE" sz="2400" kern="0" dirty="0"/>
              <a:t>Nathan SEUTIN</a:t>
            </a:r>
            <a:br>
              <a:rPr lang="fr-BE" sz="2400" kern="0" dirty="0"/>
            </a:br>
            <a:r>
              <a:rPr lang="fr-BE" sz="2000" kern="0" dirty="0"/>
              <a:t>Nathan.seutin@student.umons.ac.be</a:t>
            </a:r>
          </a:p>
          <a:p>
            <a:r>
              <a:rPr lang="fr-BE" sz="2400" kern="0" dirty="0"/>
              <a:t>Victor DELVIGNE</a:t>
            </a:r>
            <a:br>
              <a:rPr lang="fr-BE" sz="2400" kern="0" dirty="0"/>
            </a:br>
            <a:r>
              <a:rPr lang="fr-BE" sz="2400" kern="0" dirty="0"/>
              <a:t>V</a:t>
            </a:r>
            <a:r>
              <a:rPr lang="en-US" sz="2000" kern="0" dirty="0"/>
              <a:t>ictor.Delvigne@student.umons.ac.be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6AF7A89-F462-4BD3-82EA-62B536734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Tutorial: </a:t>
            </a:r>
            <a:br>
              <a:rPr lang="fr-BE" dirty="0"/>
            </a:br>
            <a:r>
              <a:rPr lang="fr-BE" dirty="0"/>
              <a:t>Arduino Car Park Sensor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8E43D2B-1C36-419D-A241-EC7CCE9331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2000" dirty="0"/>
              <a:t> </a:t>
            </a:r>
            <a:r>
              <a:rPr lang="en-GB" sz="2400" dirty="0"/>
              <a:t>Components</a:t>
            </a:r>
          </a:p>
          <a:p>
            <a:pPr lvl="1"/>
            <a:r>
              <a:rPr lang="en-GB" sz="2000" dirty="0"/>
              <a:t>Programmable microcontroller</a:t>
            </a:r>
          </a:p>
          <a:p>
            <a:pPr lvl="2"/>
            <a:r>
              <a:rPr lang="en-GB" sz="2000" dirty="0"/>
              <a:t>ESP8266 </a:t>
            </a:r>
            <a:r>
              <a:rPr lang="en-GB" sz="2000" dirty="0" err="1"/>
              <a:t>LoLin</a:t>
            </a:r>
            <a:endParaRPr lang="en-GB" sz="2000" dirty="0"/>
          </a:p>
          <a:p>
            <a:pPr lvl="1"/>
            <a:r>
              <a:rPr lang="en-GB" sz="2000" dirty="0"/>
              <a:t>Ultra sound sensor</a:t>
            </a:r>
          </a:p>
          <a:p>
            <a:pPr lvl="2"/>
            <a:r>
              <a:rPr lang="en-GB" sz="2000" dirty="0"/>
              <a:t>1x SRF-02 (</a:t>
            </a:r>
            <a:r>
              <a:rPr lang="en-GB" sz="2000" b="1" dirty="0"/>
              <a:t>I²C</a:t>
            </a:r>
            <a:r>
              <a:rPr lang="en-GB" sz="2000" dirty="0"/>
              <a:t>)</a:t>
            </a:r>
          </a:p>
          <a:p>
            <a:pPr lvl="1"/>
            <a:r>
              <a:rPr lang="en-GB" sz="2000" dirty="0"/>
              <a:t>Buzzer 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3B98426-9951-4DE8-BE6A-7A3F8F3E4AE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F214EF-6916-43FF-8424-30437CA8A788}" type="slidenum">
              <a:rPr lang="fr-BE" smtClean="0"/>
              <a:pPr>
                <a:defRPr/>
              </a:pPr>
              <a:t>10</a:t>
            </a:fld>
            <a:endParaRPr lang="fr-BE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68A6026-2B4A-4B85-8DBE-B1379F516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95C28E3D-B8AE-4B60-A887-9E132A5689E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947" y="4581128"/>
            <a:ext cx="8582106" cy="978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4288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6AF7A89-F462-4BD3-82EA-62B536734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Tutorial: </a:t>
            </a:r>
            <a:br>
              <a:rPr lang="fr-BE" dirty="0"/>
            </a:br>
            <a:r>
              <a:rPr lang="fr-BE" dirty="0"/>
              <a:t>Arduino Car Park Sensor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8E43D2B-1C36-419D-A241-EC7CCE9331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313" y="1539875"/>
            <a:ext cx="8229600" cy="4525963"/>
          </a:xfrm>
        </p:spPr>
        <p:txBody>
          <a:bodyPr/>
          <a:lstStyle/>
          <a:p>
            <a:r>
              <a:rPr lang="en-GB" dirty="0"/>
              <a:t> </a:t>
            </a:r>
            <a:r>
              <a:rPr lang="en-GB" sz="2400" dirty="0"/>
              <a:t>I²C buses between microcontroller and ultra-sound sensor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3B98426-9951-4DE8-BE6A-7A3F8F3E4AE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F214EF-6916-43FF-8424-30437CA8A788}" type="slidenum">
              <a:rPr lang="fr-BE" smtClean="0"/>
              <a:pPr>
                <a:defRPr/>
              </a:pPr>
              <a:t>11</a:t>
            </a:fld>
            <a:endParaRPr lang="fr-BE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68A6026-2B4A-4B85-8DBE-B1379F516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  <p:pic>
        <p:nvPicPr>
          <p:cNvPr id="6" name="Image 5">
            <a:hlinkClick r:id="rId2"/>
            <a:extLst>
              <a:ext uri="{FF2B5EF4-FFF2-40B4-BE49-F238E27FC236}">
                <a16:creationId xmlns:a16="http://schemas.microsoft.com/office/drawing/2014/main" id="{91266DF9-6301-4F0C-B544-8505FB08B5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7640" y="2636912"/>
            <a:ext cx="6708719" cy="3555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1011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6AF7A89-F462-4BD3-82EA-62B536734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Tutorial: </a:t>
            </a:r>
            <a:br>
              <a:rPr lang="fr-BE" dirty="0"/>
            </a:br>
            <a:r>
              <a:rPr lang="fr-BE" dirty="0"/>
              <a:t>Arduino Car Park Sensor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8E43D2B-1C36-419D-A241-EC7CCE9331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BE" dirty="0"/>
              <a:t> Simple </a:t>
            </a:r>
            <a:r>
              <a:rPr lang="fr-BE" dirty="0" err="1"/>
              <a:t>algorithm</a:t>
            </a:r>
            <a:endParaRPr lang="fr-BE" dirty="0"/>
          </a:p>
          <a:p>
            <a:pPr marL="0" indent="0">
              <a:buNone/>
            </a:pPr>
            <a:endParaRPr lang="fr-BE" dirty="0"/>
          </a:p>
          <a:p>
            <a:pPr lvl="1"/>
            <a:r>
              <a:rPr lang="fr-BE" dirty="0"/>
              <a:t>Initiation of I²C communication</a:t>
            </a:r>
          </a:p>
          <a:p>
            <a:pPr lvl="1"/>
            <a:endParaRPr lang="fr-BE" dirty="0"/>
          </a:p>
          <a:p>
            <a:pPr lvl="1"/>
            <a:r>
              <a:rPr lang="fr-BE" dirty="0"/>
              <a:t>Reading the input (in </a:t>
            </a:r>
            <a:r>
              <a:rPr lang="fr-BE" dirty="0" err="1"/>
              <a:t>centimeters</a:t>
            </a:r>
            <a:r>
              <a:rPr lang="fr-BE" dirty="0"/>
              <a:t>)</a:t>
            </a:r>
          </a:p>
          <a:p>
            <a:pPr lvl="1"/>
            <a:endParaRPr lang="fr-BE" dirty="0"/>
          </a:p>
          <a:p>
            <a:pPr lvl="1"/>
            <a:r>
              <a:rPr lang="fr-BE" dirty="0"/>
              <a:t>Conversion in time for buzzer </a:t>
            </a:r>
            <a:r>
              <a:rPr lang="fr-BE" dirty="0" err="1"/>
              <a:t>frequency</a:t>
            </a:r>
            <a:endParaRPr lang="fr-BE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3B98426-9951-4DE8-BE6A-7A3F8F3E4AE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F214EF-6916-43FF-8424-30437CA8A788}" type="slidenum">
              <a:rPr lang="fr-BE" smtClean="0"/>
              <a:pPr>
                <a:defRPr/>
              </a:pPr>
              <a:t>12</a:t>
            </a:fld>
            <a:endParaRPr lang="fr-BE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68A6026-2B4A-4B85-8DBE-B1379F516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</p:spTree>
    <p:extLst>
      <p:ext uri="{BB962C8B-B14F-4D97-AF65-F5344CB8AC3E}">
        <p14:creationId xmlns:p14="http://schemas.microsoft.com/office/powerpoint/2010/main" val="34526826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6AF7A89-F462-4BD3-82EA-62B536734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Tutorial: </a:t>
            </a:r>
            <a:br>
              <a:rPr lang="fr-BE" dirty="0"/>
            </a:br>
            <a:r>
              <a:rPr lang="fr-BE" dirty="0"/>
              <a:t>Arduino Car Park Sensor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Espace réservé du contenu 2">
                <a:extLst>
                  <a:ext uri="{FF2B5EF4-FFF2-40B4-BE49-F238E27FC236}">
                    <a16:creationId xmlns:a16="http://schemas.microsoft.com/office/drawing/2014/main" id="{78E43D2B-1C36-419D-A241-EC7CCE9331B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68312" y="1484784"/>
                <a:ext cx="8229600" cy="4525963"/>
              </a:xfrm>
            </p:spPr>
            <p:txBody>
              <a:bodyPr/>
              <a:lstStyle/>
              <a:p>
                <a:r>
                  <a:rPr lang="en-GB" dirty="0"/>
                  <a:t> First improvement</a:t>
                </a:r>
              </a:p>
              <a:p>
                <a:pPr lvl="1"/>
                <a:r>
                  <a:rPr lang="en-GB" sz="2400" dirty="0"/>
                  <a:t>Basically car park sensor in one direction </a:t>
                </a:r>
              </a:p>
              <a:p>
                <a:pPr lvl="1"/>
                <a:endParaRPr lang="en-GB" dirty="0"/>
              </a:p>
              <a:p>
                <a:pPr marL="457200" lvl="1" indent="0">
                  <a:buNone/>
                </a:pPr>
                <a14:m>
                  <m:oMath xmlns:m="http://schemas.openxmlformats.org/officeDocument/2006/math">
                    <m:r>
                      <a:rPr lang="en-GB" sz="2200" b="0" i="1" smtClean="0">
                        <a:latin typeface="Cambria Math" panose="02040503050406030204" pitchFamily="18" charset="0"/>
                      </a:rPr>
                      <m:t>⇒</m:t>
                    </m:r>
                  </m:oMath>
                </a14:m>
                <a:r>
                  <a:rPr lang="en-GB" sz="2200" dirty="0"/>
                  <a:t> Working with three sensors induces more versatility (sensors looking forward, right and left)</a:t>
                </a:r>
              </a:p>
              <a:p>
                <a:pPr marL="457200" lvl="1" indent="0">
                  <a:buNone/>
                </a:pPr>
                <a:endParaRPr lang="en-GB" sz="2200" dirty="0"/>
              </a:p>
              <a:p>
                <a:pPr marL="457200" lvl="1" indent="0">
                  <a:buNone/>
                </a:pPr>
                <a14:m>
                  <m:oMath xmlns:m="http://schemas.openxmlformats.org/officeDocument/2006/math">
                    <m:r>
                      <a:rPr lang="en-GB" sz="2200" i="1">
                        <a:latin typeface="Cambria Math" panose="02040503050406030204" pitchFamily="18" charset="0"/>
                      </a:rPr>
                      <m:t>⇒</m:t>
                    </m:r>
                  </m:oMath>
                </a14:m>
                <a:r>
                  <a:rPr lang="en-GB" sz="2200" dirty="0"/>
                  <a:t> Easy to implement with I²C</a:t>
                </a:r>
              </a:p>
              <a:p>
                <a:pPr marL="457200" lvl="1" indent="0">
                  <a:buNone/>
                </a:pPr>
                <a:endParaRPr lang="en-GB" dirty="0"/>
              </a:p>
            </p:txBody>
          </p:sp>
        </mc:Choice>
        <mc:Fallback xmlns="">
          <p:sp>
            <p:nvSpPr>
              <p:cNvPr id="3" name="Espace réservé du contenu 2">
                <a:extLst>
                  <a:ext uri="{FF2B5EF4-FFF2-40B4-BE49-F238E27FC236}">
                    <a16:creationId xmlns:a16="http://schemas.microsoft.com/office/drawing/2014/main" id="{78E43D2B-1C36-419D-A241-EC7CCE9331B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68312" y="1484784"/>
                <a:ext cx="8229600" cy="4525963"/>
              </a:xfrm>
              <a:blipFill>
                <a:blip r:embed="rId2"/>
                <a:stretch>
                  <a:fillRect l="-1704" t="-1752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3B98426-9951-4DE8-BE6A-7A3F8F3E4AE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F214EF-6916-43FF-8424-30437CA8A788}" type="slidenum">
              <a:rPr lang="fr-BE" smtClean="0"/>
              <a:pPr>
                <a:defRPr/>
              </a:pPr>
              <a:t>13</a:t>
            </a:fld>
            <a:endParaRPr lang="fr-BE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68A6026-2B4A-4B85-8DBE-B1379F516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</p:spTree>
    <p:extLst>
      <p:ext uri="{BB962C8B-B14F-4D97-AF65-F5344CB8AC3E}">
        <p14:creationId xmlns:p14="http://schemas.microsoft.com/office/powerpoint/2010/main" val="30726136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6AF7A89-F462-4BD3-82EA-62B536734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From</a:t>
            </a:r>
            <a:r>
              <a:rPr lang="fr-BE" dirty="0"/>
              <a:t> the tutorial to final </a:t>
            </a:r>
            <a:r>
              <a:rPr lang="fr-BE" dirty="0" err="1"/>
              <a:t>project</a:t>
            </a:r>
            <a:endParaRPr lang="fr-BE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8E43D2B-1C36-419D-A241-EC7CCE9331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24002"/>
            <a:ext cx="8229600" cy="4525963"/>
          </a:xfrm>
        </p:spPr>
        <p:txBody>
          <a:bodyPr/>
          <a:lstStyle/>
          <a:p>
            <a:r>
              <a:rPr lang="en-GB" dirty="0"/>
              <a:t> Project already ended ? </a:t>
            </a:r>
          </a:p>
          <a:p>
            <a:endParaRPr lang="en-GB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3B98426-9951-4DE8-BE6A-7A3F8F3E4AE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F214EF-6916-43FF-8424-30437CA8A788}" type="slidenum">
              <a:rPr lang="fr-BE" smtClean="0"/>
              <a:pPr>
                <a:defRPr/>
              </a:pPr>
              <a:t>14</a:t>
            </a:fld>
            <a:endParaRPr lang="fr-BE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68A6026-2B4A-4B85-8DBE-B1379F516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  <p:sp>
        <p:nvSpPr>
          <p:cNvPr id="8" name="Espace réservé du contenu 2">
            <a:extLst>
              <a:ext uri="{FF2B5EF4-FFF2-40B4-BE49-F238E27FC236}">
                <a16:creationId xmlns:a16="http://schemas.microsoft.com/office/drawing/2014/main" id="{E76143FA-2036-4AC3-9BD3-A671957E1A0F}"/>
              </a:ext>
            </a:extLst>
          </p:cNvPr>
          <p:cNvSpPr txBox="1">
            <a:spLocks/>
          </p:cNvSpPr>
          <p:nvPr/>
        </p:nvSpPr>
        <p:spPr bwMode="auto">
          <a:xfrm>
            <a:off x="468312" y="5517232"/>
            <a:ext cx="9171653" cy="809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q"/>
              <a:defRPr sz="3200">
                <a:solidFill>
                  <a:srgbClr val="1153B5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800">
                <a:solidFill>
                  <a:srgbClr val="1153B5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1153B5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1153B5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1153B5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1153B5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1153B5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1153B5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1153B5"/>
                </a:solidFill>
                <a:latin typeface="+mn-lt"/>
              </a:defRPr>
            </a:lvl9pPr>
          </a:lstStyle>
          <a:p>
            <a:r>
              <a:rPr lang="en-GB" b="1" kern="0" dirty="0"/>
              <a:t> </a:t>
            </a:r>
            <a:r>
              <a:rPr lang="en-GB" b="1" kern="0" dirty="0">
                <a:ln>
                  <a:solidFill>
                    <a:schemeClr val="accent2"/>
                  </a:solidFill>
                </a:ln>
                <a:solidFill>
                  <a:schemeClr val="accent3">
                    <a:lumMod val="95000"/>
                  </a:schemeClr>
                </a:solidFill>
              </a:rPr>
              <a:t>Let’s create an autonomous car ! </a:t>
            </a:r>
          </a:p>
          <a:p>
            <a:endParaRPr lang="en-GB" kern="0" dirty="0"/>
          </a:p>
        </p:txBody>
      </p:sp>
      <p:pic>
        <p:nvPicPr>
          <p:cNvPr id="1026" name="Picture 2" descr="Lazy To Do List GIF by SpongeBob SquarePants">
            <a:extLst>
              <a:ext uri="{FF2B5EF4-FFF2-40B4-BE49-F238E27FC236}">
                <a16:creationId xmlns:a16="http://schemas.microsoft.com/office/drawing/2014/main" id="{EC01B1F0-9E78-4D97-933A-5126BAA351AE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2000" y="1772816"/>
            <a:ext cx="6400000" cy="36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5855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9AEB09CB-2EE1-4376-8BD7-7D034AD3F7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3" y="487962"/>
            <a:ext cx="9080254" cy="4999481"/>
          </a:xfrm>
        </p:spPr>
      </p:pic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3B98426-9951-4DE8-BE6A-7A3F8F3E4AE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F214EF-6916-43FF-8424-30437CA8A788}" type="slidenum">
              <a:rPr lang="fr-BE" smtClean="0"/>
              <a:pPr>
                <a:defRPr/>
              </a:pPr>
              <a:t>15</a:t>
            </a:fld>
            <a:endParaRPr lang="fr-BE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68A6026-2B4A-4B85-8DBE-B1379F516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</p:spTree>
    <p:extLst>
      <p:ext uri="{BB962C8B-B14F-4D97-AF65-F5344CB8AC3E}">
        <p14:creationId xmlns:p14="http://schemas.microsoft.com/office/powerpoint/2010/main" val="39211178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6AF7A89-F462-4BD3-82EA-62B536734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Maze Car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8E43D2B-1C36-419D-A241-EC7CCE9331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BE" dirty="0"/>
              <a:t> Goals</a:t>
            </a:r>
          </a:p>
          <a:p>
            <a:endParaRPr lang="fr-BE" dirty="0"/>
          </a:p>
          <a:p>
            <a:pPr lvl="2"/>
            <a:r>
              <a:rPr lang="fr-BE" dirty="0"/>
              <a:t>The Maze Car has to </a:t>
            </a:r>
            <a:r>
              <a:rPr lang="fr-BE" dirty="0" err="1"/>
              <a:t>get</a:t>
            </a:r>
            <a:r>
              <a:rPr lang="fr-BE" dirty="0"/>
              <a:t> out </a:t>
            </a:r>
            <a:r>
              <a:rPr lang="fr-BE" dirty="0" err="1"/>
              <a:t>from</a:t>
            </a:r>
            <a:r>
              <a:rPr lang="fr-BE" dirty="0"/>
              <a:t> a maze, </a:t>
            </a:r>
            <a:r>
              <a:rPr lang="fr-BE" dirty="0" err="1"/>
              <a:t>from</a:t>
            </a:r>
            <a:r>
              <a:rPr lang="fr-BE" dirty="0"/>
              <a:t> the </a:t>
            </a:r>
            <a:r>
              <a:rPr lang="fr-BE" dirty="0" err="1"/>
              <a:t>beginning</a:t>
            </a:r>
            <a:r>
              <a:rPr lang="fr-BE" dirty="0"/>
              <a:t> to the end</a:t>
            </a:r>
          </a:p>
          <a:p>
            <a:pPr lvl="2"/>
            <a:endParaRPr lang="fr-BE" dirty="0"/>
          </a:p>
          <a:p>
            <a:pPr lvl="2"/>
            <a:r>
              <a:rPr lang="fr-BE" dirty="0" err="1"/>
              <a:t>Capability</a:t>
            </a:r>
            <a:r>
              <a:rPr lang="fr-BE" dirty="0"/>
              <a:t> to solve </a:t>
            </a:r>
            <a:r>
              <a:rPr lang="fr-BE" dirty="0" err="1"/>
              <a:t>complicated</a:t>
            </a:r>
            <a:r>
              <a:rPr lang="fr-BE" dirty="0"/>
              <a:t> situations (one </a:t>
            </a:r>
            <a:r>
              <a:rPr lang="fr-BE" dirty="0" err="1"/>
              <a:t>way</a:t>
            </a:r>
            <a:r>
              <a:rPr lang="fr-BE" dirty="0"/>
              <a:t>, </a:t>
            </a:r>
            <a:r>
              <a:rPr lang="fr-BE" dirty="0" err="1"/>
              <a:t>choice</a:t>
            </a:r>
            <a:r>
              <a:rPr lang="fr-BE" dirty="0"/>
              <a:t> </a:t>
            </a:r>
            <a:r>
              <a:rPr lang="fr-BE" dirty="0" err="1"/>
              <a:t>between</a:t>
            </a:r>
            <a:r>
              <a:rPr lang="fr-BE" dirty="0"/>
              <a:t> 3 directions, …)</a:t>
            </a:r>
          </a:p>
          <a:p>
            <a:pPr marL="914400" lvl="2" indent="0">
              <a:buNone/>
            </a:pPr>
            <a:endParaRPr lang="fr-BE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3B98426-9951-4DE8-BE6A-7A3F8F3E4AE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F214EF-6916-43FF-8424-30437CA8A788}" type="slidenum">
              <a:rPr lang="fr-BE" smtClean="0"/>
              <a:pPr>
                <a:defRPr/>
              </a:pPr>
              <a:t>16</a:t>
            </a:fld>
            <a:endParaRPr lang="fr-BE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68A6026-2B4A-4B85-8DBE-B1379F516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</p:spTree>
    <p:extLst>
      <p:ext uri="{BB962C8B-B14F-4D97-AF65-F5344CB8AC3E}">
        <p14:creationId xmlns:p14="http://schemas.microsoft.com/office/powerpoint/2010/main" val="31907704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6AF7A89-F462-4BD3-82EA-62B536734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Maze Car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8E43D2B-1C36-419D-A241-EC7CCE9331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BE" dirty="0"/>
              <a:t> Goals</a:t>
            </a:r>
          </a:p>
          <a:p>
            <a:endParaRPr lang="fr-BE" dirty="0"/>
          </a:p>
          <a:p>
            <a:pPr lvl="2"/>
            <a:r>
              <a:rPr lang="fr-BE" dirty="0"/>
              <a:t>The Maze Car has to </a:t>
            </a:r>
            <a:r>
              <a:rPr lang="fr-BE" dirty="0" err="1"/>
              <a:t>get</a:t>
            </a:r>
            <a:r>
              <a:rPr lang="fr-BE" dirty="0"/>
              <a:t> out </a:t>
            </a:r>
            <a:r>
              <a:rPr lang="fr-BE" dirty="0" err="1"/>
              <a:t>from</a:t>
            </a:r>
            <a:r>
              <a:rPr lang="fr-BE" dirty="0"/>
              <a:t> a maze, </a:t>
            </a:r>
            <a:r>
              <a:rPr lang="fr-BE" dirty="0" err="1"/>
              <a:t>from</a:t>
            </a:r>
            <a:r>
              <a:rPr lang="fr-BE" dirty="0"/>
              <a:t> the </a:t>
            </a:r>
            <a:r>
              <a:rPr lang="fr-BE" dirty="0" err="1"/>
              <a:t>beginning</a:t>
            </a:r>
            <a:r>
              <a:rPr lang="fr-BE" dirty="0"/>
              <a:t> to the end</a:t>
            </a:r>
          </a:p>
          <a:p>
            <a:pPr lvl="2"/>
            <a:endParaRPr lang="fr-BE" dirty="0"/>
          </a:p>
          <a:p>
            <a:pPr lvl="2"/>
            <a:r>
              <a:rPr lang="fr-BE" dirty="0" err="1"/>
              <a:t>Capability</a:t>
            </a:r>
            <a:r>
              <a:rPr lang="fr-BE" dirty="0"/>
              <a:t> to solve </a:t>
            </a:r>
            <a:r>
              <a:rPr lang="fr-BE" dirty="0" err="1"/>
              <a:t>complicated</a:t>
            </a:r>
            <a:r>
              <a:rPr lang="fr-BE" dirty="0"/>
              <a:t> situations (one </a:t>
            </a:r>
            <a:r>
              <a:rPr lang="fr-BE" dirty="0" err="1"/>
              <a:t>way</a:t>
            </a:r>
            <a:r>
              <a:rPr lang="fr-BE" dirty="0"/>
              <a:t>, </a:t>
            </a:r>
            <a:r>
              <a:rPr lang="fr-BE" dirty="0" err="1"/>
              <a:t>choice</a:t>
            </a:r>
            <a:r>
              <a:rPr lang="fr-BE" dirty="0"/>
              <a:t> </a:t>
            </a:r>
            <a:r>
              <a:rPr lang="fr-BE" dirty="0" err="1"/>
              <a:t>between</a:t>
            </a:r>
            <a:r>
              <a:rPr lang="fr-BE" dirty="0"/>
              <a:t> 3 directions, …)</a:t>
            </a:r>
          </a:p>
          <a:p>
            <a:pPr lvl="2"/>
            <a:endParaRPr lang="fr-BE" dirty="0"/>
          </a:p>
          <a:p>
            <a:pPr marL="0" indent="0">
              <a:buNone/>
            </a:pPr>
            <a:endParaRPr lang="fr-BE" sz="2000" dirty="0"/>
          </a:p>
          <a:p>
            <a:pPr marL="0" indent="0">
              <a:buNone/>
            </a:pPr>
            <a:r>
              <a:rPr lang="fr-BE" sz="2000" dirty="0"/>
              <a:t>NB: The </a:t>
            </a:r>
            <a:r>
              <a:rPr lang="fr-BE" sz="2000" dirty="0" err="1"/>
              <a:t>environment</a:t>
            </a:r>
            <a:r>
              <a:rPr lang="fr-BE" sz="2000" dirty="0"/>
              <a:t> </a:t>
            </a:r>
            <a:r>
              <a:rPr lang="fr-BE" sz="2000" dirty="0" err="1"/>
              <a:t>is</a:t>
            </a:r>
            <a:r>
              <a:rPr lang="fr-BE" sz="2000" dirty="0"/>
              <a:t> </a:t>
            </a:r>
            <a:r>
              <a:rPr lang="fr-BE" sz="2000" dirty="0" err="1"/>
              <a:t>precisely</a:t>
            </a:r>
            <a:r>
              <a:rPr lang="fr-BE" sz="2000" dirty="0"/>
              <a:t> </a:t>
            </a:r>
            <a:r>
              <a:rPr lang="fr-BE" sz="2000" dirty="0" err="1"/>
              <a:t>defined</a:t>
            </a:r>
            <a:r>
              <a:rPr lang="fr-BE" sz="2000" dirty="0"/>
              <a:t> (distances </a:t>
            </a:r>
            <a:r>
              <a:rPr lang="fr-BE" sz="2000" dirty="0" err="1"/>
              <a:t>between</a:t>
            </a:r>
            <a:r>
              <a:rPr lang="fr-BE" sz="2000" dirty="0"/>
              <a:t> </a:t>
            </a:r>
            <a:r>
              <a:rPr lang="fr-BE" sz="2000" dirty="0" err="1"/>
              <a:t>walls</a:t>
            </a:r>
            <a:r>
              <a:rPr lang="fr-BE" sz="2000" dirty="0"/>
              <a:t> =&gt; </a:t>
            </a:r>
            <a:r>
              <a:rPr lang="fr-BE" sz="2000" dirty="0" err="1">
                <a:solidFill>
                  <a:srgbClr val="C00000"/>
                </a:solidFill>
              </a:rPr>
              <a:t>need</a:t>
            </a:r>
            <a:r>
              <a:rPr lang="fr-BE" sz="2000" dirty="0">
                <a:solidFill>
                  <a:srgbClr val="C00000"/>
                </a:solidFill>
              </a:rPr>
              <a:t> for calibration</a:t>
            </a:r>
            <a:r>
              <a:rPr lang="fr-BE" sz="2000" dirty="0"/>
              <a:t>…)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3B98426-9951-4DE8-BE6A-7A3F8F3E4AE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F214EF-6916-43FF-8424-30437CA8A788}" type="slidenum">
              <a:rPr lang="fr-BE" smtClean="0"/>
              <a:pPr>
                <a:defRPr/>
              </a:pPr>
              <a:t>17</a:t>
            </a:fld>
            <a:endParaRPr lang="fr-BE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68A6026-2B4A-4B85-8DBE-B1379F516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</p:spTree>
    <p:extLst>
      <p:ext uri="{BB962C8B-B14F-4D97-AF65-F5344CB8AC3E}">
        <p14:creationId xmlns:p14="http://schemas.microsoft.com/office/powerpoint/2010/main" val="30368035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6AF7A89-F462-4BD3-82EA-62B536734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200" y="220662"/>
            <a:ext cx="8229600" cy="1143000"/>
          </a:xfrm>
        </p:spPr>
        <p:txBody>
          <a:bodyPr/>
          <a:lstStyle/>
          <a:p>
            <a:r>
              <a:rPr lang="fr-BE" dirty="0"/>
              <a:t>Maze Car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3B98426-9951-4DE8-BE6A-7A3F8F3E4AE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F214EF-6916-43FF-8424-30437CA8A788}" type="slidenum">
              <a:rPr lang="fr-BE" smtClean="0"/>
              <a:pPr>
                <a:defRPr/>
              </a:pPr>
              <a:t>18</a:t>
            </a:fld>
            <a:endParaRPr lang="fr-BE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68A6026-2B4A-4B85-8DBE-B1379F516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  <p:sp>
        <p:nvSpPr>
          <p:cNvPr id="8" name="Espace réservé du contenu 2">
            <a:extLst>
              <a:ext uri="{FF2B5EF4-FFF2-40B4-BE49-F238E27FC236}">
                <a16:creationId xmlns:a16="http://schemas.microsoft.com/office/drawing/2014/main" id="{2BE0E687-1223-400C-B1AF-C2E6CEBCAAC9}"/>
              </a:ext>
            </a:extLst>
          </p:cNvPr>
          <p:cNvSpPr txBox="1">
            <a:spLocks/>
          </p:cNvSpPr>
          <p:nvPr/>
        </p:nvSpPr>
        <p:spPr bwMode="auto">
          <a:xfrm>
            <a:off x="155853" y="1166018"/>
            <a:ext cx="8229600" cy="46392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q"/>
              <a:defRPr sz="3200">
                <a:solidFill>
                  <a:srgbClr val="1153B5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800">
                <a:solidFill>
                  <a:srgbClr val="1153B5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1153B5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1153B5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1153B5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1153B5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1153B5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1153B5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1153B5"/>
                </a:solidFill>
                <a:latin typeface="+mn-lt"/>
              </a:defRPr>
            </a:lvl9pPr>
          </a:lstStyle>
          <a:p>
            <a:r>
              <a:rPr lang="en-GB" sz="2400" kern="0" dirty="0"/>
              <a:t> Components</a:t>
            </a:r>
            <a:endParaRPr lang="en-GB" sz="2000" kern="0" dirty="0"/>
          </a:p>
          <a:p>
            <a:pPr lvl="1"/>
            <a:r>
              <a:rPr lang="en-GB" sz="2000" kern="0" dirty="0"/>
              <a:t>Programmable microcontroller</a:t>
            </a:r>
          </a:p>
          <a:p>
            <a:pPr lvl="2"/>
            <a:r>
              <a:rPr lang="en-GB" sz="1800" kern="0" dirty="0"/>
              <a:t>ESP8266 </a:t>
            </a:r>
            <a:r>
              <a:rPr lang="en-GB" sz="1800" kern="0" dirty="0" err="1"/>
              <a:t>LoLin</a:t>
            </a:r>
            <a:endParaRPr lang="en-GB" sz="1800" kern="0" dirty="0"/>
          </a:p>
          <a:p>
            <a:pPr lvl="1"/>
            <a:r>
              <a:rPr lang="en-GB" sz="2000" kern="0" dirty="0"/>
              <a:t>3 x Ultra-sound </a:t>
            </a:r>
            <a:br>
              <a:rPr lang="en-GB" sz="2000" kern="0" dirty="0"/>
            </a:br>
            <a:r>
              <a:rPr lang="en-GB" sz="2000" kern="0" dirty="0"/>
              <a:t>sensor</a:t>
            </a:r>
          </a:p>
          <a:p>
            <a:pPr lvl="2"/>
            <a:r>
              <a:rPr lang="en-GB" sz="1800" kern="0" dirty="0"/>
              <a:t>SRF-02 (I²C)</a:t>
            </a:r>
          </a:p>
          <a:p>
            <a:pPr lvl="1"/>
            <a:r>
              <a:rPr lang="en-GB" sz="2000" kern="0" dirty="0"/>
              <a:t>5V battery</a:t>
            </a:r>
          </a:p>
          <a:p>
            <a:pPr lvl="1"/>
            <a:r>
              <a:rPr lang="en-GB" sz="2000" kern="0" dirty="0" err="1"/>
              <a:t>Pololu</a:t>
            </a:r>
            <a:r>
              <a:rPr lang="en-GB" sz="2000" kern="0" dirty="0"/>
              <a:t> platform</a:t>
            </a:r>
          </a:p>
          <a:p>
            <a:pPr lvl="2"/>
            <a:r>
              <a:rPr lang="en-GB" sz="1600" kern="0" dirty="0"/>
              <a:t>2 x DC motors </a:t>
            </a:r>
            <a:br>
              <a:rPr lang="en-GB" sz="1600" kern="0" dirty="0"/>
            </a:br>
            <a:r>
              <a:rPr lang="en-GB" sz="1600" kern="0" dirty="0"/>
              <a:t>(dep, car size)</a:t>
            </a:r>
          </a:p>
          <a:p>
            <a:pPr lvl="2"/>
            <a:r>
              <a:rPr lang="en-GB" sz="1600" b="1" kern="0" dirty="0">
                <a:solidFill>
                  <a:srgbClr val="C00000"/>
                </a:solidFill>
              </a:rPr>
              <a:t>H-bridge</a:t>
            </a:r>
            <a:r>
              <a:rPr lang="en-GB" sz="1600" kern="0" dirty="0"/>
              <a:t> </a:t>
            </a:r>
            <a:br>
              <a:rPr lang="en-GB" sz="1600" kern="0" dirty="0"/>
            </a:br>
            <a:r>
              <a:rPr lang="en-GB" sz="1600" kern="0" dirty="0"/>
              <a:t>(DC motors)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97DA6138-E43A-432E-B8F8-E0F77B5147F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6096" y="1120456"/>
            <a:ext cx="2664296" cy="4928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6614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6AF7A89-F462-4BD3-82EA-62B536734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Maze Car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8E43D2B-1C36-419D-A241-EC7CCE9331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9586" y="1196752"/>
            <a:ext cx="8229600" cy="4525963"/>
          </a:xfrm>
        </p:spPr>
        <p:txBody>
          <a:bodyPr/>
          <a:lstStyle/>
          <a:p>
            <a:r>
              <a:rPr lang="en-GB" dirty="0"/>
              <a:t> How to easily control two motors?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3B98426-9951-4DE8-BE6A-7A3F8F3E4AE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F214EF-6916-43FF-8424-30437CA8A788}" type="slidenum">
              <a:rPr lang="fr-BE" smtClean="0"/>
              <a:pPr>
                <a:defRPr/>
              </a:pPr>
              <a:t>19</a:t>
            </a:fld>
            <a:endParaRPr lang="fr-BE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68A6026-2B4A-4B85-8DBE-B1379F516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D8B7E204-A766-46F8-A001-1CD28D616B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296" y="2090242"/>
            <a:ext cx="5994180" cy="3632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6039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F214EF-6916-43FF-8424-30437CA8A788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</p:spTree>
    <p:extLst>
      <p:ext uri="{BB962C8B-B14F-4D97-AF65-F5344CB8AC3E}">
        <p14:creationId xmlns:p14="http://schemas.microsoft.com/office/powerpoint/2010/main" val="41945211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6AF7A89-F462-4BD3-82EA-62B536734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Maze Car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8E43D2B-1C36-419D-A241-EC7CCE9331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9586" y="1096915"/>
            <a:ext cx="8229600" cy="4525963"/>
          </a:xfrm>
        </p:spPr>
        <p:txBody>
          <a:bodyPr/>
          <a:lstStyle/>
          <a:p>
            <a:r>
              <a:rPr lang="en-GB" dirty="0"/>
              <a:t> Solution is the “H-bridge”</a:t>
            </a:r>
          </a:p>
          <a:p>
            <a:pPr lvl="1"/>
            <a:r>
              <a:rPr lang="en-GB" sz="2400" dirty="0"/>
              <a:t>Each motor is controlled with PWM signals</a:t>
            </a:r>
          </a:p>
          <a:p>
            <a:endParaRPr lang="en-GB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3B98426-9951-4DE8-BE6A-7A3F8F3E4AE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F214EF-6916-43FF-8424-30437CA8A788}" type="slidenum">
              <a:rPr lang="fr-BE" smtClean="0"/>
              <a:pPr>
                <a:defRPr/>
              </a:pPr>
              <a:t>20</a:t>
            </a:fld>
            <a:endParaRPr lang="fr-BE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68A6026-2B4A-4B85-8DBE-B1379F516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50FFABD6-77E3-44BE-BD71-CED602675D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9772" y="2239915"/>
            <a:ext cx="4104456" cy="4013246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627B7C6F-B048-4F88-998E-3981E2547B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1094" y="3421687"/>
            <a:ext cx="450841" cy="720000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89C3AD29-BCC0-4F30-9831-3F71B56494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2862" y="4501807"/>
            <a:ext cx="450841" cy="720000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BF0017A0-4341-4F85-BF24-85483F785B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1094" y="4518626"/>
            <a:ext cx="259200" cy="720000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7670BE35-DFA3-4BEB-B12E-FBE5A30C0A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2862" y="3511524"/>
            <a:ext cx="259200" cy="720000"/>
          </a:xfrm>
          <a:prstGeom prst="rect">
            <a:avLst/>
          </a:prstGeom>
        </p:spPr>
      </p:pic>
      <p:cxnSp>
        <p:nvCxnSpPr>
          <p:cNvPr id="14" name="Connecteur droit avec flèche 13">
            <a:extLst>
              <a:ext uri="{FF2B5EF4-FFF2-40B4-BE49-F238E27FC236}">
                <a16:creationId xmlns:a16="http://schemas.microsoft.com/office/drawing/2014/main" id="{BE484304-8F1F-4A6D-A2E2-9871EFE23FC6}"/>
              </a:ext>
            </a:extLst>
          </p:cNvPr>
          <p:cNvCxnSpPr/>
          <p:nvPr/>
        </p:nvCxnSpPr>
        <p:spPr bwMode="auto">
          <a:xfrm>
            <a:off x="998606" y="3871524"/>
            <a:ext cx="1152128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5" name="ZoneTexte 14">
            <a:extLst>
              <a:ext uri="{FF2B5EF4-FFF2-40B4-BE49-F238E27FC236}">
                <a16:creationId xmlns:a16="http://schemas.microsoft.com/office/drawing/2014/main" id="{9862C2DA-B94B-455C-B767-C05F3F19317A}"/>
              </a:ext>
            </a:extLst>
          </p:cNvPr>
          <p:cNvSpPr txBox="1"/>
          <p:nvPr/>
        </p:nvSpPr>
        <p:spPr>
          <a:xfrm>
            <a:off x="998605" y="3460137"/>
            <a:ext cx="18023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1600" dirty="0">
                <a:solidFill>
                  <a:srgbClr val="FF0000"/>
                </a:solidFill>
              </a:rPr>
              <a:t>PWM</a:t>
            </a:r>
          </a:p>
          <a:p>
            <a:endParaRPr lang="fr-BE" sz="1600" dirty="0">
              <a:solidFill>
                <a:srgbClr val="FF0000"/>
              </a:solidFill>
            </a:endParaRPr>
          </a:p>
          <a:p>
            <a:r>
              <a:rPr lang="fr-BE" sz="1600" dirty="0">
                <a:solidFill>
                  <a:srgbClr val="FF0000"/>
                </a:solidFill>
              </a:rPr>
              <a:t>Duty cycle x</a:t>
            </a:r>
          </a:p>
        </p:txBody>
      </p:sp>
      <p:sp>
        <p:nvSpPr>
          <p:cNvPr id="29" name="Forme libre : forme 28">
            <a:extLst>
              <a:ext uri="{FF2B5EF4-FFF2-40B4-BE49-F238E27FC236}">
                <a16:creationId xmlns:a16="http://schemas.microsoft.com/office/drawing/2014/main" id="{0CC20305-4312-4538-B833-27C7E3061F11}"/>
              </a:ext>
            </a:extLst>
          </p:cNvPr>
          <p:cNvSpPr/>
          <p:nvPr/>
        </p:nvSpPr>
        <p:spPr bwMode="auto">
          <a:xfrm>
            <a:off x="3562061" y="2705100"/>
            <a:ext cx="1975327" cy="3531868"/>
          </a:xfrm>
          <a:custGeom>
            <a:avLst/>
            <a:gdLst>
              <a:gd name="connsiteX0" fmla="*/ 1119022 w 2121622"/>
              <a:gd name="connsiteY0" fmla="*/ 0 h 3531868"/>
              <a:gd name="connsiteX1" fmla="*/ 1144422 w 2121622"/>
              <a:gd name="connsiteY1" fmla="*/ 304800 h 3531868"/>
              <a:gd name="connsiteX2" fmla="*/ 179222 w 2121622"/>
              <a:gd name="connsiteY2" fmla="*/ 368300 h 3531868"/>
              <a:gd name="connsiteX3" fmla="*/ 115722 w 2121622"/>
              <a:gd name="connsiteY3" fmla="*/ 1536700 h 3531868"/>
              <a:gd name="connsiteX4" fmla="*/ 1411122 w 2121622"/>
              <a:gd name="connsiteY4" fmla="*/ 1663700 h 3531868"/>
              <a:gd name="connsiteX5" fmla="*/ 2020722 w 2121622"/>
              <a:gd name="connsiteY5" fmla="*/ 1689100 h 3531868"/>
              <a:gd name="connsiteX6" fmla="*/ 2084222 w 2121622"/>
              <a:gd name="connsiteY6" fmla="*/ 2413000 h 3531868"/>
              <a:gd name="connsiteX7" fmla="*/ 2033422 w 2121622"/>
              <a:gd name="connsiteY7" fmla="*/ 2819400 h 3531868"/>
              <a:gd name="connsiteX8" fmla="*/ 1119022 w 2121622"/>
              <a:gd name="connsiteY8" fmla="*/ 2794000 h 3531868"/>
              <a:gd name="connsiteX9" fmla="*/ 1106322 w 2121622"/>
              <a:gd name="connsiteY9" fmla="*/ 3467100 h 3531868"/>
              <a:gd name="connsiteX10" fmla="*/ 1119022 w 2121622"/>
              <a:gd name="connsiteY10" fmla="*/ 3467100 h 3531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121622" h="3531868">
                <a:moveTo>
                  <a:pt x="1119022" y="0"/>
                </a:moveTo>
                <a:cubicBezTo>
                  <a:pt x="1210038" y="121708"/>
                  <a:pt x="1301055" y="243417"/>
                  <a:pt x="1144422" y="304800"/>
                </a:cubicBezTo>
                <a:cubicBezTo>
                  <a:pt x="987789" y="366183"/>
                  <a:pt x="350672" y="162983"/>
                  <a:pt x="179222" y="368300"/>
                </a:cubicBezTo>
                <a:cubicBezTo>
                  <a:pt x="7772" y="573617"/>
                  <a:pt x="-89595" y="1320800"/>
                  <a:pt x="115722" y="1536700"/>
                </a:cubicBezTo>
                <a:cubicBezTo>
                  <a:pt x="321039" y="1752600"/>
                  <a:pt x="1093622" y="1638300"/>
                  <a:pt x="1411122" y="1663700"/>
                </a:cubicBezTo>
                <a:cubicBezTo>
                  <a:pt x="1728622" y="1689100"/>
                  <a:pt x="1908539" y="1564217"/>
                  <a:pt x="2020722" y="1689100"/>
                </a:cubicBezTo>
                <a:cubicBezTo>
                  <a:pt x="2132905" y="1813983"/>
                  <a:pt x="2082105" y="2224617"/>
                  <a:pt x="2084222" y="2413000"/>
                </a:cubicBezTo>
                <a:cubicBezTo>
                  <a:pt x="2086339" y="2601383"/>
                  <a:pt x="2194289" y="2755900"/>
                  <a:pt x="2033422" y="2819400"/>
                </a:cubicBezTo>
                <a:cubicBezTo>
                  <a:pt x="1872555" y="2882900"/>
                  <a:pt x="1273539" y="2686050"/>
                  <a:pt x="1119022" y="2794000"/>
                </a:cubicBezTo>
                <a:cubicBezTo>
                  <a:pt x="964505" y="2901950"/>
                  <a:pt x="1106322" y="3354917"/>
                  <a:pt x="1106322" y="3467100"/>
                </a:cubicBezTo>
                <a:cubicBezTo>
                  <a:pt x="1106322" y="3579283"/>
                  <a:pt x="1112672" y="3523191"/>
                  <a:pt x="1119022" y="3467100"/>
                </a:cubicBezTo>
              </a:path>
            </a:pathLst>
          </a:cu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B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54" name="ZoneTexte 53">
            <a:extLst>
              <a:ext uri="{FF2B5EF4-FFF2-40B4-BE49-F238E27FC236}">
                <a16:creationId xmlns:a16="http://schemas.microsoft.com/office/drawing/2014/main" id="{D5B728B9-8A1F-4F2D-BD35-A8C649E98809}"/>
              </a:ext>
            </a:extLst>
          </p:cNvPr>
          <p:cNvSpPr txBox="1"/>
          <p:nvPr/>
        </p:nvSpPr>
        <p:spPr>
          <a:xfrm>
            <a:off x="741208" y="3092591"/>
            <a:ext cx="19385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1600" dirty="0"/>
              <a:t>Example 1</a:t>
            </a:r>
          </a:p>
        </p:txBody>
      </p:sp>
      <p:cxnSp>
        <p:nvCxnSpPr>
          <p:cNvPr id="56" name="Connecteur : en arc 55">
            <a:extLst>
              <a:ext uri="{FF2B5EF4-FFF2-40B4-BE49-F238E27FC236}">
                <a16:creationId xmlns:a16="http://schemas.microsoft.com/office/drawing/2014/main" id="{B9627699-5E25-49A0-B27B-CBE5AFAE5134}"/>
              </a:ext>
            </a:extLst>
          </p:cNvPr>
          <p:cNvCxnSpPr>
            <a:cxnSpLocks/>
          </p:cNvCxnSpPr>
          <p:nvPr/>
        </p:nvCxnSpPr>
        <p:spPr bwMode="auto">
          <a:xfrm rot="16200000" flipV="1">
            <a:off x="4490998" y="4519823"/>
            <a:ext cx="72000" cy="324000"/>
          </a:xfrm>
          <a:prstGeom prst="curvedConnector3">
            <a:avLst>
              <a:gd name="adj1" fmla="val -155033"/>
            </a:avLst>
          </a:prstGeom>
          <a:solidFill>
            <a:schemeClr val="accent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pic>
        <p:nvPicPr>
          <p:cNvPr id="83" name="Image 82">
            <a:extLst>
              <a:ext uri="{FF2B5EF4-FFF2-40B4-BE49-F238E27FC236}">
                <a16:creationId xmlns:a16="http://schemas.microsoft.com/office/drawing/2014/main" id="{10E399C9-4ADF-4178-B8D3-1D3CA53AD7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9101" y="4463440"/>
            <a:ext cx="450841" cy="720000"/>
          </a:xfrm>
          <a:prstGeom prst="rect">
            <a:avLst/>
          </a:prstGeom>
        </p:spPr>
      </p:pic>
      <p:pic>
        <p:nvPicPr>
          <p:cNvPr id="84" name="Image 83">
            <a:extLst>
              <a:ext uri="{FF2B5EF4-FFF2-40B4-BE49-F238E27FC236}">
                <a16:creationId xmlns:a16="http://schemas.microsoft.com/office/drawing/2014/main" id="{40C04340-168C-404D-AECA-D4524EE1CB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9732" y="3525406"/>
            <a:ext cx="450841" cy="720000"/>
          </a:xfrm>
          <a:prstGeom prst="rect">
            <a:avLst/>
          </a:prstGeom>
        </p:spPr>
      </p:pic>
      <p:pic>
        <p:nvPicPr>
          <p:cNvPr id="85" name="Image 84">
            <a:extLst>
              <a:ext uri="{FF2B5EF4-FFF2-40B4-BE49-F238E27FC236}">
                <a16:creationId xmlns:a16="http://schemas.microsoft.com/office/drawing/2014/main" id="{5FEED18C-EFB6-4148-B15D-5EAB91B0B3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79948" y="3439843"/>
            <a:ext cx="259200" cy="720000"/>
          </a:xfrm>
          <a:prstGeom prst="rect">
            <a:avLst/>
          </a:prstGeom>
        </p:spPr>
      </p:pic>
      <p:pic>
        <p:nvPicPr>
          <p:cNvPr id="86" name="Image 85">
            <a:extLst>
              <a:ext uri="{FF2B5EF4-FFF2-40B4-BE49-F238E27FC236}">
                <a16:creationId xmlns:a16="http://schemas.microsoft.com/office/drawing/2014/main" id="{D5608CCA-FD6E-4E0E-BF42-512C293A96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9732" y="4574142"/>
            <a:ext cx="259200" cy="720000"/>
          </a:xfrm>
          <a:prstGeom prst="rect">
            <a:avLst/>
          </a:prstGeom>
        </p:spPr>
      </p:pic>
      <p:cxnSp>
        <p:nvCxnSpPr>
          <p:cNvPr id="87" name="Connecteur droit avec flèche 86">
            <a:extLst>
              <a:ext uri="{FF2B5EF4-FFF2-40B4-BE49-F238E27FC236}">
                <a16:creationId xmlns:a16="http://schemas.microsoft.com/office/drawing/2014/main" id="{D11838DB-7187-4510-A705-A068D8CFECB1}"/>
              </a:ext>
            </a:extLst>
          </p:cNvPr>
          <p:cNvCxnSpPr>
            <a:cxnSpLocks/>
          </p:cNvCxnSpPr>
          <p:nvPr/>
        </p:nvCxnSpPr>
        <p:spPr bwMode="auto">
          <a:xfrm flipH="1">
            <a:off x="6139148" y="3697333"/>
            <a:ext cx="838597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88" name="ZoneTexte 87">
            <a:extLst>
              <a:ext uri="{FF2B5EF4-FFF2-40B4-BE49-F238E27FC236}">
                <a16:creationId xmlns:a16="http://schemas.microsoft.com/office/drawing/2014/main" id="{68655C95-BDB1-400F-B22E-F47C79BE5C1C}"/>
              </a:ext>
            </a:extLst>
          </p:cNvPr>
          <p:cNvSpPr txBox="1"/>
          <p:nvPr/>
        </p:nvSpPr>
        <p:spPr>
          <a:xfrm>
            <a:off x="6196433" y="3303102"/>
            <a:ext cx="18023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1600" dirty="0">
                <a:solidFill>
                  <a:srgbClr val="FF0000"/>
                </a:solidFill>
              </a:rPr>
              <a:t>PWM</a:t>
            </a:r>
          </a:p>
          <a:p>
            <a:endParaRPr lang="fr-BE" sz="1600" dirty="0">
              <a:solidFill>
                <a:srgbClr val="FF0000"/>
              </a:solidFill>
            </a:endParaRPr>
          </a:p>
          <a:p>
            <a:r>
              <a:rPr lang="fr-BE" sz="1600" dirty="0">
                <a:solidFill>
                  <a:srgbClr val="FF0000"/>
                </a:solidFill>
              </a:rPr>
              <a:t>Duty cycle 2*x</a:t>
            </a:r>
          </a:p>
        </p:txBody>
      </p:sp>
      <p:sp>
        <p:nvSpPr>
          <p:cNvPr id="90" name="ZoneTexte 89">
            <a:extLst>
              <a:ext uri="{FF2B5EF4-FFF2-40B4-BE49-F238E27FC236}">
                <a16:creationId xmlns:a16="http://schemas.microsoft.com/office/drawing/2014/main" id="{292D98E0-9CF2-450A-8AA8-11FA8A5A6A6F}"/>
              </a:ext>
            </a:extLst>
          </p:cNvPr>
          <p:cNvSpPr txBox="1"/>
          <p:nvPr/>
        </p:nvSpPr>
        <p:spPr>
          <a:xfrm>
            <a:off x="6860350" y="2633419"/>
            <a:ext cx="19385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1600" dirty="0"/>
              <a:t>Example 2</a:t>
            </a:r>
          </a:p>
        </p:txBody>
      </p:sp>
      <p:cxnSp>
        <p:nvCxnSpPr>
          <p:cNvPr id="91" name="Connecteur : en arc 90">
            <a:extLst>
              <a:ext uri="{FF2B5EF4-FFF2-40B4-BE49-F238E27FC236}">
                <a16:creationId xmlns:a16="http://schemas.microsoft.com/office/drawing/2014/main" id="{3E3BA102-4465-420E-957F-2AE327E43530}"/>
              </a:ext>
            </a:extLst>
          </p:cNvPr>
          <p:cNvCxnSpPr>
            <a:cxnSpLocks/>
          </p:cNvCxnSpPr>
          <p:nvPr/>
        </p:nvCxnSpPr>
        <p:spPr bwMode="auto">
          <a:xfrm rot="5400000" flipH="1" flipV="1">
            <a:off x="4536000" y="4520142"/>
            <a:ext cx="72000" cy="324000"/>
          </a:xfrm>
          <a:prstGeom prst="curvedConnector3">
            <a:avLst>
              <a:gd name="adj1" fmla="val -155033"/>
            </a:avLst>
          </a:prstGeom>
          <a:solidFill>
            <a:schemeClr val="accent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94" name="Forme libre : forme 93">
            <a:extLst>
              <a:ext uri="{FF2B5EF4-FFF2-40B4-BE49-F238E27FC236}">
                <a16:creationId xmlns:a16="http://schemas.microsoft.com/office/drawing/2014/main" id="{CE9E9855-AFB4-44E9-9D8F-EB69A789B385}"/>
              </a:ext>
            </a:extLst>
          </p:cNvPr>
          <p:cNvSpPr/>
          <p:nvPr/>
        </p:nvSpPr>
        <p:spPr bwMode="auto">
          <a:xfrm>
            <a:off x="3460023" y="2705100"/>
            <a:ext cx="2241908" cy="3292378"/>
          </a:xfrm>
          <a:custGeom>
            <a:avLst/>
            <a:gdLst>
              <a:gd name="connsiteX0" fmla="*/ 1111977 w 2241908"/>
              <a:gd name="connsiteY0" fmla="*/ 0 h 3292378"/>
              <a:gd name="connsiteX1" fmla="*/ 1111977 w 2241908"/>
              <a:gd name="connsiteY1" fmla="*/ 514350 h 3292378"/>
              <a:gd name="connsiteX2" fmla="*/ 2121627 w 2241908"/>
              <a:gd name="connsiteY2" fmla="*/ 590550 h 3292378"/>
              <a:gd name="connsiteX3" fmla="*/ 2140677 w 2241908"/>
              <a:gd name="connsiteY3" fmla="*/ 1600200 h 3292378"/>
              <a:gd name="connsiteX4" fmla="*/ 1378677 w 2241908"/>
              <a:gd name="connsiteY4" fmla="*/ 1676400 h 3292378"/>
              <a:gd name="connsiteX5" fmla="*/ 178527 w 2241908"/>
              <a:gd name="connsiteY5" fmla="*/ 1695450 h 3292378"/>
              <a:gd name="connsiteX6" fmla="*/ 102327 w 2241908"/>
              <a:gd name="connsiteY6" fmla="*/ 2933700 h 3292378"/>
              <a:gd name="connsiteX7" fmla="*/ 1111977 w 2241908"/>
              <a:gd name="connsiteY7" fmla="*/ 2895600 h 3292378"/>
              <a:gd name="connsiteX8" fmla="*/ 1073877 w 2241908"/>
              <a:gd name="connsiteY8" fmla="*/ 3257550 h 3292378"/>
              <a:gd name="connsiteX9" fmla="*/ 1092927 w 2241908"/>
              <a:gd name="connsiteY9" fmla="*/ 3257550 h 32923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241908" h="3292378">
                <a:moveTo>
                  <a:pt x="1111977" y="0"/>
                </a:moveTo>
                <a:cubicBezTo>
                  <a:pt x="1027839" y="207962"/>
                  <a:pt x="943702" y="415925"/>
                  <a:pt x="1111977" y="514350"/>
                </a:cubicBezTo>
                <a:cubicBezTo>
                  <a:pt x="1280252" y="612775"/>
                  <a:pt x="1950177" y="409575"/>
                  <a:pt x="2121627" y="590550"/>
                </a:cubicBezTo>
                <a:cubicBezTo>
                  <a:pt x="2293077" y="771525"/>
                  <a:pt x="2264502" y="1419225"/>
                  <a:pt x="2140677" y="1600200"/>
                </a:cubicBezTo>
                <a:cubicBezTo>
                  <a:pt x="2016852" y="1781175"/>
                  <a:pt x="1705702" y="1660525"/>
                  <a:pt x="1378677" y="1676400"/>
                </a:cubicBezTo>
                <a:cubicBezTo>
                  <a:pt x="1051652" y="1692275"/>
                  <a:pt x="391252" y="1485900"/>
                  <a:pt x="178527" y="1695450"/>
                </a:cubicBezTo>
                <a:cubicBezTo>
                  <a:pt x="-34198" y="1905000"/>
                  <a:pt x="-53248" y="2733675"/>
                  <a:pt x="102327" y="2933700"/>
                </a:cubicBezTo>
                <a:cubicBezTo>
                  <a:pt x="257902" y="3133725"/>
                  <a:pt x="950052" y="2841625"/>
                  <a:pt x="1111977" y="2895600"/>
                </a:cubicBezTo>
                <a:cubicBezTo>
                  <a:pt x="1273902" y="2949575"/>
                  <a:pt x="1077052" y="3197225"/>
                  <a:pt x="1073877" y="3257550"/>
                </a:cubicBezTo>
                <a:cubicBezTo>
                  <a:pt x="1070702" y="3317875"/>
                  <a:pt x="1081814" y="3287712"/>
                  <a:pt x="1092927" y="3257550"/>
                </a:cubicBezTo>
              </a:path>
            </a:pathLst>
          </a:cu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B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7248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5" grpId="1"/>
      <p:bldP spid="29" grpId="0" animBg="1"/>
      <p:bldP spid="29" grpId="1" animBg="1"/>
      <p:bldP spid="54" grpId="0"/>
      <p:bldP spid="54" grpId="1"/>
      <p:bldP spid="88" grpId="0"/>
      <p:bldP spid="90" grpId="0"/>
      <p:bldP spid="9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6AF7A89-F462-4BD3-82EA-62B536734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Maze Car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8E43D2B-1C36-419D-A241-EC7CCE9331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9586" y="1096915"/>
            <a:ext cx="8229600" cy="4525963"/>
          </a:xfrm>
        </p:spPr>
        <p:txBody>
          <a:bodyPr/>
          <a:lstStyle/>
          <a:p>
            <a:r>
              <a:rPr lang="en-GB" dirty="0"/>
              <a:t> Solution is the “H-bridge”</a:t>
            </a:r>
          </a:p>
          <a:p>
            <a:pPr lvl="1"/>
            <a:r>
              <a:rPr lang="en-GB" sz="2400" dirty="0"/>
              <a:t>Each motor is controlled with PWM signals</a:t>
            </a:r>
          </a:p>
          <a:p>
            <a:endParaRPr lang="en-GB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3B98426-9951-4DE8-BE6A-7A3F8F3E4AE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F214EF-6916-43FF-8424-30437CA8A788}" type="slidenum">
              <a:rPr lang="fr-BE" smtClean="0"/>
              <a:pPr>
                <a:defRPr/>
              </a:pPr>
              <a:t>21</a:t>
            </a:fld>
            <a:endParaRPr lang="fr-BE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68A6026-2B4A-4B85-8DBE-B1379F516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15EF63D4-C335-49C0-85B1-1218027FA5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7254" y="2708920"/>
            <a:ext cx="7189491" cy="3143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3202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6AF7A89-F462-4BD3-82EA-62B536734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Maze Car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8E43D2B-1C36-419D-A241-EC7CCE9331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9586" y="754511"/>
            <a:ext cx="8229600" cy="4525963"/>
          </a:xfrm>
        </p:spPr>
        <p:txBody>
          <a:bodyPr/>
          <a:lstStyle/>
          <a:p>
            <a:r>
              <a:rPr lang="fr-BE" dirty="0"/>
              <a:t> </a:t>
            </a:r>
            <a:r>
              <a:rPr lang="en-GB" sz="2800" dirty="0"/>
              <a:t>Global</a:t>
            </a:r>
            <a:r>
              <a:rPr lang="fr-BE" sz="2800" dirty="0"/>
              <a:t> </a:t>
            </a:r>
            <a:r>
              <a:rPr lang="fr-BE" sz="2800" dirty="0" err="1"/>
              <a:t>algorithm</a:t>
            </a:r>
            <a:r>
              <a:rPr lang="fr-BE" sz="2800" dirty="0"/>
              <a:t> (</a:t>
            </a:r>
            <a:r>
              <a:rPr lang="fr-BE" sz="2800" dirty="0" err="1"/>
              <a:t>detection</a:t>
            </a:r>
            <a:r>
              <a:rPr lang="fr-BE" sz="2800" dirty="0"/>
              <a:t> + </a:t>
            </a:r>
            <a:r>
              <a:rPr lang="fr-BE" sz="2800" dirty="0" err="1"/>
              <a:t>decision</a:t>
            </a:r>
            <a:r>
              <a:rPr lang="fr-BE" sz="2800" dirty="0"/>
              <a:t>)</a:t>
            </a:r>
          </a:p>
          <a:p>
            <a:endParaRPr lang="fr-BE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3B98426-9951-4DE8-BE6A-7A3F8F3E4AE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F214EF-6916-43FF-8424-30437CA8A788}" type="slidenum">
              <a:rPr lang="fr-BE" smtClean="0"/>
              <a:pPr>
                <a:defRPr/>
              </a:pPr>
              <a:t>22</a:t>
            </a:fld>
            <a:endParaRPr lang="fr-BE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68A6026-2B4A-4B85-8DBE-B1379F516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404C556E-29B5-4C28-BC1C-FFEBE2BE3A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6854" y="1268760"/>
            <a:ext cx="5610291" cy="5123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4587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6AF7A89-F462-4BD3-82EA-62B536734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Maze Car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8E43D2B-1C36-419D-A241-EC7CCE9331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9586" y="1052736"/>
            <a:ext cx="8229600" cy="4525963"/>
          </a:xfrm>
        </p:spPr>
        <p:txBody>
          <a:bodyPr/>
          <a:lstStyle/>
          <a:p>
            <a:r>
              <a:rPr lang="fr-BE" dirty="0"/>
              <a:t> </a:t>
            </a:r>
            <a:r>
              <a:rPr lang="fr-BE" sz="2800" dirty="0"/>
              <a:t>Example of a </a:t>
            </a:r>
            <a:r>
              <a:rPr lang="fr-BE" sz="2800" dirty="0" err="1"/>
              <a:t>left</a:t>
            </a:r>
            <a:r>
              <a:rPr lang="fr-BE" sz="2800" dirty="0"/>
              <a:t> </a:t>
            </a:r>
            <a:r>
              <a:rPr lang="fr-BE" sz="2800" dirty="0" err="1"/>
              <a:t>turn</a:t>
            </a:r>
            <a:r>
              <a:rPr lang="fr-BE" sz="2800" dirty="0"/>
              <a:t> </a:t>
            </a:r>
          </a:p>
          <a:p>
            <a:endParaRPr lang="fr-BE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3B98426-9951-4DE8-BE6A-7A3F8F3E4AE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F214EF-6916-43FF-8424-30437CA8A788}" type="slidenum">
              <a:rPr lang="fr-BE" smtClean="0"/>
              <a:pPr>
                <a:defRPr/>
              </a:pPr>
              <a:t>23</a:t>
            </a:fld>
            <a:endParaRPr lang="fr-BE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68A6026-2B4A-4B85-8DBE-B1379F516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2765C419-F493-49A3-A236-45A24A23F7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9796" y="2060848"/>
            <a:ext cx="5624407" cy="3589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6637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6AF7A89-F462-4BD3-82EA-62B536734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Maze Car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8E43D2B-1C36-419D-A241-EC7CCE9331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2378" y="1052736"/>
            <a:ext cx="8229600" cy="4525963"/>
          </a:xfrm>
        </p:spPr>
        <p:txBody>
          <a:bodyPr/>
          <a:lstStyle/>
          <a:p>
            <a:r>
              <a:rPr lang="fr-BE" dirty="0"/>
              <a:t> </a:t>
            </a:r>
            <a:r>
              <a:rPr lang="fr-BE" sz="2800" dirty="0"/>
              <a:t>Example of a </a:t>
            </a:r>
            <a:r>
              <a:rPr lang="fr-BE" sz="2800" dirty="0" err="1"/>
              <a:t>left</a:t>
            </a:r>
            <a:r>
              <a:rPr lang="fr-BE" sz="2800" dirty="0"/>
              <a:t> </a:t>
            </a:r>
            <a:r>
              <a:rPr lang="fr-BE" sz="2800" dirty="0" err="1"/>
              <a:t>turn</a:t>
            </a:r>
            <a:r>
              <a:rPr lang="fr-BE" sz="2800" dirty="0"/>
              <a:t> </a:t>
            </a:r>
          </a:p>
          <a:p>
            <a:endParaRPr lang="fr-BE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3B98426-9951-4DE8-BE6A-7A3F8F3E4AE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F214EF-6916-43FF-8424-30437CA8A788}" type="slidenum">
              <a:rPr lang="fr-BE" smtClean="0"/>
              <a:pPr>
                <a:defRPr/>
              </a:pPr>
              <a:t>24</a:t>
            </a:fld>
            <a:endParaRPr lang="fr-BE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68A6026-2B4A-4B85-8DBE-B1379F516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2C0E37DB-EB72-41DA-AACC-4E0C81A157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6641" y="2564904"/>
            <a:ext cx="5690718" cy="2522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1065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6AF7A89-F462-4BD3-82EA-62B536734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Maze Car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8E43D2B-1C36-419D-A241-EC7CCE9331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2378" y="1052736"/>
            <a:ext cx="8229600" cy="4525963"/>
          </a:xfrm>
        </p:spPr>
        <p:txBody>
          <a:bodyPr/>
          <a:lstStyle/>
          <a:p>
            <a:r>
              <a:rPr lang="fr-BE" dirty="0"/>
              <a:t> </a:t>
            </a:r>
            <a:r>
              <a:rPr lang="fr-BE" sz="2800" dirty="0"/>
              <a:t>Example of a </a:t>
            </a:r>
            <a:r>
              <a:rPr lang="fr-BE" sz="2800" dirty="0" err="1"/>
              <a:t>left</a:t>
            </a:r>
            <a:r>
              <a:rPr lang="fr-BE" sz="2800" dirty="0"/>
              <a:t> </a:t>
            </a:r>
            <a:r>
              <a:rPr lang="fr-BE" sz="2800" dirty="0" err="1"/>
              <a:t>turn</a:t>
            </a:r>
            <a:r>
              <a:rPr lang="fr-BE" sz="2800" dirty="0"/>
              <a:t> </a:t>
            </a:r>
          </a:p>
          <a:p>
            <a:endParaRPr lang="fr-BE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3B98426-9951-4DE8-BE6A-7A3F8F3E4AE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F214EF-6916-43FF-8424-30437CA8A788}" type="slidenum">
              <a:rPr lang="fr-BE" smtClean="0"/>
              <a:pPr>
                <a:defRPr/>
              </a:pPr>
              <a:t>25</a:t>
            </a:fld>
            <a:endParaRPr lang="fr-BE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68A6026-2B4A-4B85-8DBE-B1379F516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6AFC09B1-F321-4C00-B8F7-24BCC1888F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0954" y="1772816"/>
            <a:ext cx="4032448" cy="4534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0638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6AF7A89-F462-4BD3-82EA-62B536734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Maze Car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8E43D2B-1C36-419D-A241-EC7CCE9331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80728"/>
            <a:ext cx="8229600" cy="5157118"/>
          </a:xfrm>
        </p:spPr>
        <p:txBody>
          <a:bodyPr/>
          <a:lstStyle/>
          <a:p>
            <a:r>
              <a:rPr lang="fr-BE" dirty="0"/>
              <a:t> Second </a:t>
            </a:r>
            <a:r>
              <a:rPr lang="fr-BE" dirty="0" err="1"/>
              <a:t>improvement</a:t>
            </a:r>
            <a:endParaRPr lang="fr-BE" dirty="0"/>
          </a:p>
          <a:p>
            <a:endParaRPr lang="fr-BE" dirty="0"/>
          </a:p>
          <a:p>
            <a:pPr lvl="2"/>
            <a:r>
              <a:rPr lang="fr-BE" dirty="0" err="1"/>
              <a:t>Implementation</a:t>
            </a:r>
            <a:r>
              <a:rPr lang="fr-BE" dirty="0"/>
              <a:t> on a platform</a:t>
            </a:r>
          </a:p>
          <a:p>
            <a:pPr marL="914400" lvl="2" indent="0">
              <a:buNone/>
            </a:pPr>
            <a:endParaRPr lang="fr-BE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3B98426-9951-4DE8-BE6A-7A3F8F3E4AE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F214EF-6916-43FF-8424-30437CA8A788}" type="slidenum">
              <a:rPr lang="fr-BE" smtClean="0"/>
              <a:pPr>
                <a:defRPr/>
              </a:pPr>
              <a:t>26</a:t>
            </a:fld>
            <a:endParaRPr lang="fr-BE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68A6026-2B4A-4B85-8DBE-B1379F516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</p:spTree>
    <p:extLst>
      <p:ext uri="{BB962C8B-B14F-4D97-AF65-F5344CB8AC3E}">
        <p14:creationId xmlns:p14="http://schemas.microsoft.com/office/powerpoint/2010/main" val="24910155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6AF7A89-F462-4BD3-82EA-62B536734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Maze Car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8E43D2B-1C36-419D-A241-EC7CCE9331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80728"/>
            <a:ext cx="8229600" cy="5157118"/>
          </a:xfrm>
        </p:spPr>
        <p:txBody>
          <a:bodyPr/>
          <a:lstStyle/>
          <a:p>
            <a:r>
              <a:rPr lang="fr-BE" dirty="0"/>
              <a:t> Second </a:t>
            </a:r>
            <a:r>
              <a:rPr lang="fr-BE" dirty="0" err="1"/>
              <a:t>improvement</a:t>
            </a:r>
            <a:endParaRPr lang="fr-BE" dirty="0"/>
          </a:p>
          <a:p>
            <a:endParaRPr lang="fr-BE" dirty="0"/>
          </a:p>
          <a:p>
            <a:pPr lvl="2"/>
            <a:r>
              <a:rPr lang="fr-BE" dirty="0" err="1"/>
              <a:t>Implementation</a:t>
            </a:r>
            <a:r>
              <a:rPr lang="fr-BE" dirty="0"/>
              <a:t> on a platform</a:t>
            </a:r>
          </a:p>
          <a:p>
            <a:pPr lvl="2"/>
            <a:endParaRPr lang="fr-BE" dirty="0"/>
          </a:p>
          <a:p>
            <a:pPr lvl="2"/>
            <a:r>
              <a:rPr lang="fr-BE" dirty="0"/>
              <a:t>Use of a </a:t>
            </a:r>
            <a:r>
              <a:rPr lang="fr-BE" dirty="0" err="1"/>
              <a:t>battery</a:t>
            </a:r>
            <a:endParaRPr lang="fr-BE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3B98426-9951-4DE8-BE6A-7A3F8F3E4AE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F214EF-6916-43FF-8424-30437CA8A788}" type="slidenum">
              <a:rPr lang="fr-BE" smtClean="0"/>
              <a:pPr>
                <a:defRPr/>
              </a:pPr>
              <a:t>27</a:t>
            </a:fld>
            <a:endParaRPr lang="fr-BE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68A6026-2B4A-4B85-8DBE-B1379F516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</p:spTree>
    <p:extLst>
      <p:ext uri="{BB962C8B-B14F-4D97-AF65-F5344CB8AC3E}">
        <p14:creationId xmlns:p14="http://schemas.microsoft.com/office/powerpoint/2010/main" val="294797281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6AF7A89-F462-4BD3-82EA-62B536734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Maze Car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8E43D2B-1C36-419D-A241-EC7CCE9331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80728"/>
            <a:ext cx="8229600" cy="5157118"/>
          </a:xfrm>
        </p:spPr>
        <p:txBody>
          <a:bodyPr/>
          <a:lstStyle/>
          <a:p>
            <a:r>
              <a:rPr lang="fr-BE" dirty="0"/>
              <a:t> Second </a:t>
            </a:r>
            <a:r>
              <a:rPr lang="fr-BE" dirty="0" err="1"/>
              <a:t>improvement</a:t>
            </a:r>
            <a:endParaRPr lang="fr-BE" dirty="0"/>
          </a:p>
          <a:p>
            <a:endParaRPr lang="fr-BE" dirty="0"/>
          </a:p>
          <a:p>
            <a:pPr lvl="2"/>
            <a:r>
              <a:rPr lang="fr-BE" dirty="0" err="1"/>
              <a:t>Implementation</a:t>
            </a:r>
            <a:r>
              <a:rPr lang="fr-BE" dirty="0"/>
              <a:t> on a platform</a:t>
            </a:r>
          </a:p>
          <a:p>
            <a:pPr lvl="2"/>
            <a:endParaRPr lang="fr-BE" dirty="0"/>
          </a:p>
          <a:p>
            <a:pPr lvl="2"/>
            <a:r>
              <a:rPr lang="fr-BE" dirty="0"/>
              <a:t>Use of a </a:t>
            </a:r>
            <a:r>
              <a:rPr lang="fr-BE" dirty="0" err="1"/>
              <a:t>battery</a:t>
            </a:r>
            <a:endParaRPr lang="fr-BE" dirty="0"/>
          </a:p>
          <a:p>
            <a:pPr lvl="2"/>
            <a:endParaRPr lang="fr-BE" dirty="0"/>
          </a:p>
          <a:p>
            <a:pPr lvl="2"/>
            <a:r>
              <a:rPr lang="fr-BE" dirty="0" err="1"/>
              <a:t>Autonomous</a:t>
            </a:r>
            <a:r>
              <a:rPr lang="fr-BE" dirty="0"/>
              <a:t> and intelligent car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3B98426-9951-4DE8-BE6A-7A3F8F3E4AE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F214EF-6916-43FF-8424-30437CA8A788}" type="slidenum">
              <a:rPr lang="fr-BE" smtClean="0"/>
              <a:pPr>
                <a:defRPr/>
              </a:pPr>
              <a:t>28</a:t>
            </a:fld>
            <a:endParaRPr lang="fr-BE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68A6026-2B4A-4B85-8DBE-B1379F516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</p:spTree>
    <p:extLst>
      <p:ext uri="{BB962C8B-B14F-4D97-AF65-F5344CB8AC3E}">
        <p14:creationId xmlns:p14="http://schemas.microsoft.com/office/powerpoint/2010/main" val="359865622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6AF7A89-F462-4BD3-82EA-62B536734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Maze Car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8E43D2B-1C36-419D-A241-EC7CCE9331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3812" y="980728"/>
            <a:ext cx="8229600" cy="4525963"/>
          </a:xfrm>
        </p:spPr>
        <p:txBody>
          <a:bodyPr/>
          <a:lstStyle/>
          <a:p>
            <a:r>
              <a:rPr lang="fr-BE" dirty="0"/>
              <a:t> </a:t>
            </a:r>
            <a:r>
              <a:rPr lang="en-GB" dirty="0"/>
              <a:t>Results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3B98426-9951-4DE8-BE6A-7A3F8F3E4AE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F214EF-6916-43FF-8424-30437CA8A788}" type="slidenum">
              <a:rPr lang="fr-BE" smtClean="0"/>
              <a:pPr>
                <a:defRPr/>
              </a:pPr>
              <a:t>29</a:t>
            </a:fld>
            <a:endParaRPr lang="fr-BE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68A6026-2B4A-4B85-8DBE-B1379F516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AC11B3E5-E316-4543-A4B1-742549C23BE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696" y="1628800"/>
            <a:ext cx="5488081" cy="4517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925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Tutorial: Arduino Car Park Sensor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F214EF-6916-43FF-8424-30437CA8A788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</p:spTree>
    <p:extLst>
      <p:ext uri="{BB962C8B-B14F-4D97-AF65-F5344CB8AC3E}">
        <p14:creationId xmlns:p14="http://schemas.microsoft.com/office/powerpoint/2010/main" val="423652390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6AF7A89-F462-4BD3-82EA-62B536734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Maze Car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8E43D2B-1C36-419D-A241-EC7CCE9331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3812" y="980728"/>
            <a:ext cx="8229600" cy="4525963"/>
          </a:xfrm>
        </p:spPr>
        <p:txBody>
          <a:bodyPr/>
          <a:lstStyle/>
          <a:p>
            <a:r>
              <a:rPr lang="fr-BE" dirty="0"/>
              <a:t> </a:t>
            </a:r>
            <a:r>
              <a:rPr lang="en-GB" dirty="0"/>
              <a:t>Results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3B98426-9951-4DE8-BE6A-7A3F8F3E4AE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F214EF-6916-43FF-8424-30437CA8A788}" type="slidenum">
              <a:rPr lang="fr-BE" smtClean="0"/>
              <a:pPr>
                <a:defRPr/>
              </a:pPr>
              <a:t>30</a:t>
            </a:fld>
            <a:endParaRPr lang="fr-BE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68A6026-2B4A-4B85-8DBE-B1379F516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42F902D8-F338-46A4-840A-CCFED2A061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0449" y="1644440"/>
            <a:ext cx="5656326" cy="4643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041855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6AF7A89-F462-4BD3-82EA-62B536734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Maze Car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8E43D2B-1C36-419D-A241-EC7CCE9331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3812" y="980728"/>
            <a:ext cx="8229600" cy="4525963"/>
          </a:xfrm>
        </p:spPr>
        <p:txBody>
          <a:bodyPr/>
          <a:lstStyle/>
          <a:p>
            <a:r>
              <a:rPr lang="fr-BE" dirty="0"/>
              <a:t> </a:t>
            </a:r>
            <a:r>
              <a:rPr lang="en-GB" dirty="0"/>
              <a:t>Results</a:t>
            </a:r>
          </a:p>
          <a:p>
            <a:pPr marL="0" indent="0">
              <a:buNone/>
            </a:pPr>
            <a:endParaRPr lang="en-GB" dirty="0"/>
          </a:p>
          <a:p>
            <a:pPr lvl="2"/>
            <a:r>
              <a:rPr lang="en-GB" dirty="0"/>
              <a:t>Efficiency (+-)</a:t>
            </a:r>
          </a:p>
          <a:p>
            <a:pPr lvl="4"/>
            <a:r>
              <a:rPr lang="en-GB" dirty="0"/>
              <a:t>Why?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3B98426-9951-4DE8-BE6A-7A3F8F3E4AE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F214EF-6916-43FF-8424-30437CA8A788}" type="slidenum">
              <a:rPr lang="fr-BE" smtClean="0"/>
              <a:pPr>
                <a:defRPr/>
              </a:pPr>
              <a:t>31</a:t>
            </a:fld>
            <a:endParaRPr lang="fr-BE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68A6026-2B4A-4B85-8DBE-B1379F516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</p:spTree>
    <p:extLst>
      <p:ext uri="{BB962C8B-B14F-4D97-AF65-F5344CB8AC3E}">
        <p14:creationId xmlns:p14="http://schemas.microsoft.com/office/powerpoint/2010/main" val="289391301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6AF7A89-F462-4BD3-82EA-62B536734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Maze Car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8E43D2B-1C36-419D-A241-EC7CCE9331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3812" y="980728"/>
            <a:ext cx="8229600" cy="4525963"/>
          </a:xfrm>
        </p:spPr>
        <p:txBody>
          <a:bodyPr/>
          <a:lstStyle/>
          <a:p>
            <a:r>
              <a:rPr lang="fr-BE" dirty="0"/>
              <a:t> </a:t>
            </a:r>
            <a:r>
              <a:rPr lang="en-GB" dirty="0"/>
              <a:t>Results</a:t>
            </a:r>
          </a:p>
          <a:p>
            <a:pPr marL="0" indent="0">
              <a:buNone/>
            </a:pPr>
            <a:endParaRPr lang="en-GB" dirty="0"/>
          </a:p>
          <a:p>
            <a:pPr lvl="2"/>
            <a:r>
              <a:rPr lang="en-GB" dirty="0"/>
              <a:t>Efficiency (+-)</a:t>
            </a:r>
          </a:p>
          <a:p>
            <a:pPr lvl="4"/>
            <a:r>
              <a:rPr lang="en-GB" dirty="0"/>
              <a:t>Why?</a:t>
            </a:r>
          </a:p>
          <a:p>
            <a:pPr marL="1828800" lvl="4" indent="0">
              <a:buNone/>
            </a:pPr>
            <a:endParaRPr lang="en-GB" dirty="0"/>
          </a:p>
          <a:p>
            <a:pPr lvl="2"/>
            <a:r>
              <a:rPr lang="en-GB" dirty="0"/>
              <a:t>Autonomy (-)</a:t>
            </a:r>
          </a:p>
          <a:p>
            <a:pPr lvl="4"/>
            <a:r>
              <a:rPr lang="en-GB" dirty="0"/>
              <a:t>Why?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3B98426-9951-4DE8-BE6A-7A3F8F3E4AE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F214EF-6916-43FF-8424-30437CA8A788}" type="slidenum">
              <a:rPr lang="fr-BE" smtClean="0"/>
              <a:pPr>
                <a:defRPr/>
              </a:pPr>
              <a:t>32</a:t>
            </a:fld>
            <a:endParaRPr lang="fr-BE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68A6026-2B4A-4B85-8DBE-B1379F516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</p:spTree>
    <p:extLst>
      <p:ext uri="{BB962C8B-B14F-4D97-AF65-F5344CB8AC3E}">
        <p14:creationId xmlns:p14="http://schemas.microsoft.com/office/powerpoint/2010/main" val="26819791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6AF7A89-F462-4BD3-82EA-62B536734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71450"/>
            <a:ext cx="8229600" cy="1143000"/>
          </a:xfrm>
        </p:spPr>
        <p:txBody>
          <a:bodyPr/>
          <a:lstStyle/>
          <a:p>
            <a:r>
              <a:rPr lang="fr-BE" dirty="0"/>
              <a:t>Maze Car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8E43D2B-1C36-419D-A241-EC7CCE9331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313" y="548681"/>
            <a:ext cx="8229600" cy="5517158"/>
          </a:xfrm>
        </p:spPr>
        <p:txBody>
          <a:bodyPr/>
          <a:lstStyle/>
          <a:p>
            <a:r>
              <a:rPr lang="en-GB" dirty="0"/>
              <a:t> Video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3B98426-9951-4DE8-BE6A-7A3F8F3E4AE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F214EF-6916-43FF-8424-30437CA8A788}" type="slidenum">
              <a:rPr lang="fr-BE" smtClean="0"/>
              <a:pPr>
                <a:defRPr/>
              </a:pPr>
              <a:t>33</a:t>
            </a:fld>
            <a:endParaRPr lang="fr-BE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68A6026-2B4A-4B85-8DBE-B1379F516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2267744" y="-819472"/>
            <a:ext cx="5472113" cy="333375"/>
          </a:xfrm>
        </p:spPr>
        <p:txBody>
          <a:bodyPr/>
          <a:lstStyle/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  <p:pic>
        <p:nvPicPr>
          <p:cNvPr id="6" name="maze-car-demonstration">
            <a:hlinkClick r:id="" action="ppaction://media"/>
            <a:extLst>
              <a:ext uri="{FF2B5EF4-FFF2-40B4-BE49-F238E27FC236}">
                <a16:creationId xmlns:a16="http://schemas.microsoft.com/office/drawing/2014/main" id="{F293595B-CD40-4DDE-BBC0-D9B15C15773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92000" y="1114559"/>
            <a:ext cx="7560000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045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70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&amp; Improvements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 Strategy ?</a:t>
            </a:r>
          </a:p>
          <a:p>
            <a:endParaRPr lang="en-US" sz="2800" dirty="0"/>
          </a:p>
          <a:p>
            <a:r>
              <a:rPr lang="en-US" sz="2800" dirty="0"/>
              <a:t> Time necessary to achieve this project ?</a:t>
            </a:r>
          </a:p>
          <a:p>
            <a:endParaRPr lang="en-US" sz="2800" dirty="0"/>
          </a:p>
          <a:p>
            <a:r>
              <a:rPr lang="en-US" sz="2800" dirty="0"/>
              <a:t> Hardware part improvements ?</a:t>
            </a:r>
          </a:p>
          <a:p>
            <a:endParaRPr lang="en-US" sz="2800" dirty="0"/>
          </a:p>
          <a:p>
            <a:r>
              <a:rPr lang="en-US" sz="2800" dirty="0"/>
              <a:t> Software part improvements ?</a:t>
            </a:r>
          </a:p>
          <a:p>
            <a:endParaRPr lang="en-US" sz="280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F214EF-6916-43FF-8424-30437CA8A788}" type="slidenum">
              <a:rPr lang="en-US" smtClean="0"/>
              <a:pPr>
                <a:defRPr/>
              </a:pPr>
              <a:t>34</a:t>
            </a:fld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</p:spTree>
    <p:extLst>
      <p:ext uri="{BB962C8B-B14F-4D97-AF65-F5344CB8AC3E}">
        <p14:creationId xmlns:p14="http://schemas.microsoft.com/office/powerpoint/2010/main" val="223225105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089" y="473596"/>
            <a:ext cx="8229600" cy="881286"/>
          </a:xfrm>
        </p:spPr>
        <p:txBody>
          <a:bodyPr/>
          <a:lstStyle/>
          <a:p>
            <a:r>
              <a:rPr lang="en-US" sz="4000" dirty="0"/>
              <a:t>Thanks for listening !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F214EF-6916-43FF-8424-30437CA8A788}" type="slidenum">
              <a:rPr lang="en-US" smtClean="0"/>
              <a:pPr>
                <a:defRPr/>
              </a:pPr>
              <a:t>35</a:t>
            </a:fld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  <p:pic>
        <p:nvPicPr>
          <p:cNvPr id="2050" name="Picture 2" descr="Peace Out Goodbye GIF">
            <a:extLst>
              <a:ext uri="{FF2B5EF4-FFF2-40B4-BE49-F238E27FC236}">
                <a16:creationId xmlns:a16="http://schemas.microsoft.com/office/drawing/2014/main" id="{75B884FD-0239-443C-97C0-E60AA0A7D5A4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1341288"/>
            <a:ext cx="6380001" cy="46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83832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Tutorial: Arduino Car Park Sensor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From the tutorial to final project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F214EF-6916-43FF-8424-30437CA8A788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</p:spTree>
    <p:extLst>
      <p:ext uri="{BB962C8B-B14F-4D97-AF65-F5344CB8AC3E}">
        <p14:creationId xmlns:p14="http://schemas.microsoft.com/office/powerpoint/2010/main" val="18596052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Tutorial: Arduino Car Park Sensor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From the tutorial to final project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Final project: Maze Car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F214EF-6916-43FF-8424-30437CA8A788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</p:spTree>
    <p:extLst>
      <p:ext uri="{BB962C8B-B14F-4D97-AF65-F5344CB8AC3E}">
        <p14:creationId xmlns:p14="http://schemas.microsoft.com/office/powerpoint/2010/main" val="12079740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Tutorial: Arduino Car Park Sensor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From the tutorial to final project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Final project: Maze Car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Conclusion &amp; Improvements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F214EF-6916-43FF-8424-30437CA8A788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</p:spTree>
    <p:extLst>
      <p:ext uri="{BB962C8B-B14F-4D97-AF65-F5344CB8AC3E}">
        <p14:creationId xmlns:p14="http://schemas.microsoft.com/office/powerpoint/2010/main" val="7101150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6AF7A89-F462-4BD3-82EA-62B536734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Tutorial: </a:t>
            </a:r>
            <a:br>
              <a:rPr lang="fr-BE" dirty="0"/>
            </a:br>
            <a:r>
              <a:rPr lang="fr-BE" dirty="0"/>
              <a:t>Arduino Car Park Sensor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8E43D2B-1C36-419D-A241-EC7CCE9331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313" y="1539875"/>
            <a:ext cx="8229600" cy="4525963"/>
          </a:xfrm>
        </p:spPr>
        <p:txBody>
          <a:bodyPr/>
          <a:lstStyle/>
          <a:p>
            <a:r>
              <a:rPr lang="en-GB" dirty="0"/>
              <a:t> Goals</a:t>
            </a:r>
          </a:p>
          <a:p>
            <a:pPr lvl="1"/>
            <a:r>
              <a:rPr lang="en-GB" dirty="0"/>
              <a:t>Easy and concrete implementation 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3B98426-9951-4DE8-BE6A-7A3F8F3E4AE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F214EF-6916-43FF-8424-30437CA8A788}" type="slidenum">
              <a:rPr lang="fr-BE" smtClean="0"/>
              <a:pPr>
                <a:defRPr/>
              </a:pPr>
              <a:t>7</a:t>
            </a:fld>
            <a:endParaRPr lang="fr-BE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68A6026-2B4A-4B85-8DBE-B1379F516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68AA024E-5BE9-4BC0-BB95-93840C53C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3262" y="2996952"/>
            <a:ext cx="5157476" cy="3150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3164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6AF7A89-F462-4BD3-82EA-62B536734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Tutorial: </a:t>
            </a:r>
            <a:br>
              <a:rPr lang="fr-BE" dirty="0"/>
            </a:br>
            <a:r>
              <a:rPr lang="fr-BE" dirty="0"/>
              <a:t>Arduino Car Park Sensor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8E43D2B-1C36-419D-A241-EC7CCE9331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313" y="1539875"/>
            <a:ext cx="8229600" cy="4525963"/>
          </a:xfrm>
        </p:spPr>
        <p:txBody>
          <a:bodyPr/>
          <a:lstStyle/>
          <a:p>
            <a:r>
              <a:rPr lang="en-GB" dirty="0"/>
              <a:t> Goals</a:t>
            </a:r>
          </a:p>
          <a:p>
            <a:pPr lvl="1"/>
            <a:r>
              <a:rPr lang="en-GB" sz="2600" dirty="0"/>
              <a:t>Build a system able to emit a sound at given frequency in function of the distance between the sensor and the obstacle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3B98426-9951-4DE8-BE6A-7A3F8F3E4AE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F214EF-6916-43FF-8424-30437CA8A788}" type="slidenum">
              <a:rPr lang="fr-BE" smtClean="0"/>
              <a:pPr>
                <a:defRPr/>
              </a:pPr>
              <a:t>8</a:t>
            </a:fld>
            <a:endParaRPr lang="fr-BE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68A6026-2B4A-4B85-8DBE-B1379F516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7CD14763-D1C3-4D2C-9771-CA7856AE84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1740" y="3645024"/>
            <a:ext cx="4680520" cy="2553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5298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6AF7A89-F462-4BD3-82EA-62B536734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Tutorial: </a:t>
            </a:r>
            <a:br>
              <a:rPr lang="fr-BE" dirty="0"/>
            </a:br>
            <a:r>
              <a:rPr lang="fr-BE" dirty="0"/>
              <a:t>Arduino Car Park Sensor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8E43D2B-1C36-419D-A241-EC7CCE9331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2000" dirty="0"/>
              <a:t> </a:t>
            </a:r>
            <a:r>
              <a:rPr lang="en-GB" sz="2400" dirty="0"/>
              <a:t>Components</a:t>
            </a:r>
          </a:p>
          <a:p>
            <a:pPr lvl="1"/>
            <a:r>
              <a:rPr lang="en-GB" sz="2000" dirty="0"/>
              <a:t>Programmable microcontroller</a:t>
            </a:r>
          </a:p>
          <a:p>
            <a:pPr lvl="2"/>
            <a:r>
              <a:rPr lang="en-GB" sz="2000" dirty="0"/>
              <a:t>ESP8266 </a:t>
            </a:r>
            <a:r>
              <a:rPr lang="en-GB" sz="2000" dirty="0" err="1"/>
              <a:t>LoLin</a:t>
            </a:r>
            <a:endParaRPr lang="en-GB" sz="2000" dirty="0"/>
          </a:p>
          <a:p>
            <a:pPr lvl="1"/>
            <a:r>
              <a:rPr lang="en-GB" sz="2000" dirty="0"/>
              <a:t>Ultra sound sensor</a:t>
            </a:r>
          </a:p>
          <a:p>
            <a:pPr lvl="2"/>
            <a:r>
              <a:rPr lang="en-GB" sz="2000" dirty="0"/>
              <a:t>1x SRF-02 (I²C)</a:t>
            </a:r>
          </a:p>
          <a:p>
            <a:pPr lvl="1"/>
            <a:r>
              <a:rPr lang="en-GB" sz="2000" dirty="0"/>
              <a:t>Buzzer 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3B98426-9951-4DE8-BE6A-7A3F8F3E4AE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F214EF-6916-43FF-8424-30437CA8A788}" type="slidenum">
              <a:rPr lang="fr-BE" smtClean="0"/>
              <a:pPr>
                <a:defRPr/>
              </a:pPr>
              <a:t>9</a:t>
            </a:fld>
            <a:endParaRPr lang="fr-BE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68A6026-2B4A-4B85-8DBE-B1379F516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1F937A7E-9BE8-40E6-853C-7C0F637C163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200" y="4077072"/>
            <a:ext cx="5543600" cy="1855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470230"/>
      </p:ext>
    </p:extLst>
  </p:cSld>
  <p:clrMapOvr>
    <a:masterClrMapping/>
  </p:clrMapOvr>
</p:sld>
</file>

<file path=ppt/theme/theme1.xml><?xml version="1.0" encoding="utf-8"?>
<a:theme xmlns:a="http://schemas.openxmlformats.org/drawingml/2006/main" name="Conception personnalisée">
  <a:themeElements>
    <a:clrScheme name="Conception personnalisé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Conception personnalisée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lnDef>
  </a:objectDefaults>
  <a:extraClrSchemeLst>
    <a:extraClrScheme>
      <a:clrScheme name="Conception personnalisé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ception personnalisé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ception personnalisé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ception personnalisé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ception personnalisé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ception personnalisé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eption personnalisé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eption personnalisé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eption personnalisé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eption personnalisé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eption personnalisé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eption personnalisé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hèm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FPMS_mask</Template>
  <TotalTime>61716</TotalTime>
  <Words>815</Words>
  <Application>Microsoft Office PowerPoint</Application>
  <PresentationFormat>Affichage à l'écran (4:3)</PresentationFormat>
  <Paragraphs>228</Paragraphs>
  <Slides>35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35</vt:i4>
      </vt:variant>
    </vt:vector>
  </HeadingPairs>
  <TitlesOfParts>
    <vt:vector size="43" baseType="lpstr">
      <vt:lpstr>Arial</vt:lpstr>
      <vt:lpstr>Calibri</vt:lpstr>
      <vt:lpstr>Cambria Math</vt:lpstr>
      <vt:lpstr>Times</vt:lpstr>
      <vt:lpstr>Times New Roman</vt:lpstr>
      <vt:lpstr>Verdana</vt:lpstr>
      <vt:lpstr>Wingdings</vt:lpstr>
      <vt:lpstr>Conception personnalisée</vt:lpstr>
      <vt:lpstr>Hardware/Software Platforms Project Presentation</vt:lpstr>
      <vt:lpstr>Introduction</vt:lpstr>
      <vt:lpstr>Introduction</vt:lpstr>
      <vt:lpstr>Introduction</vt:lpstr>
      <vt:lpstr>Introduction</vt:lpstr>
      <vt:lpstr>Introduction</vt:lpstr>
      <vt:lpstr>Tutorial:  Arduino Car Park Sensor</vt:lpstr>
      <vt:lpstr>Tutorial:  Arduino Car Park Sensor</vt:lpstr>
      <vt:lpstr>Tutorial:  Arduino Car Park Sensor</vt:lpstr>
      <vt:lpstr>Tutorial:  Arduino Car Park Sensor</vt:lpstr>
      <vt:lpstr>Tutorial:  Arduino Car Park Sensor</vt:lpstr>
      <vt:lpstr>Tutorial:  Arduino Car Park Sensor</vt:lpstr>
      <vt:lpstr>Tutorial:  Arduino Car Park Sensor</vt:lpstr>
      <vt:lpstr>From the tutorial to final project</vt:lpstr>
      <vt:lpstr>Présentation PowerPoint</vt:lpstr>
      <vt:lpstr>Maze Car</vt:lpstr>
      <vt:lpstr>Maze Car</vt:lpstr>
      <vt:lpstr>Maze Car</vt:lpstr>
      <vt:lpstr>Maze Car</vt:lpstr>
      <vt:lpstr>Maze Car</vt:lpstr>
      <vt:lpstr>Maze Car</vt:lpstr>
      <vt:lpstr>Maze Car</vt:lpstr>
      <vt:lpstr>Maze Car</vt:lpstr>
      <vt:lpstr>Maze Car</vt:lpstr>
      <vt:lpstr>Maze Car</vt:lpstr>
      <vt:lpstr>Maze Car</vt:lpstr>
      <vt:lpstr>Maze Car</vt:lpstr>
      <vt:lpstr>Maze Car</vt:lpstr>
      <vt:lpstr>Maze Car</vt:lpstr>
      <vt:lpstr>Maze Car</vt:lpstr>
      <vt:lpstr>Maze Car</vt:lpstr>
      <vt:lpstr>Maze Car</vt:lpstr>
      <vt:lpstr>Maze Car</vt:lpstr>
      <vt:lpstr>Conclusion &amp; Improvements</vt:lpstr>
      <vt:lpstr>Thanks for listening !</vt:lpstr>
    </vt:vector>
  </TitlesOfParts>
  <Company>Faculté Polytechnique de Mons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1009-02 Electronique Physique 2005</dc:title>
  <dc:subject>1 Introduction</dc:subject>
  <dc:creator>Carlos Valderrama</dc:creator>
  <cp:lastModifiedBy>Nathan SEUTIN</cp:lastModifiedBy>
  <cp:revision>2340</cp:revision>
  <cp:lastPrinted>2016-05-10T12:40:43Z</cp:lastPrinted>
  <dcterms:created xsi:type="dcterms:W3CDTF">2004-05-13T11:48:04Z</dcterms:created>
  <dcterms:modified xsi:type="dcterms:W3CDTF">2018-06-14T14:19:26Z</dcterms:modified>
</cp:coreProperties>
</file>

<file path=docProps/thumbnail.jpeg>
</file>